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925CA5DD-65D3-41C6-9065-5985F33EEC7B}">
          <p14:sldIdLst/>
        </p14:section>
        <p14:section name="Contents" id="{0B9FCFAF-D713-4DA8-A630-D85521B2E1B1}">
          <p14:sldIdLst>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25A892-B5C2-6BE5-DE4E-41124D6E2256}" name="Chris Salkovic" initials="CS" userId="S::chris.salkovic@damsafety.nsw.gov.au::577f46ac-d55d-41d5-9c59-4f01a61dbe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3E2E6"/>
    <a:srgbClr val="630019"/>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2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6/09/2023</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6/09/2023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Before we begin, I’d like to acknowledge the traditional custodians of the many lands from which we’re joining the forum today, and pay my respects to elders past, present and emerging</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2</a:t>
            </a:fld>
            <a:endParaRPr lang="en-AU"/>
          </a:p>
        </p:txBody>
      </p:sp>
    </p:spTree>
    <p:extLst>
      <p:ext uri="{BB962C8B-B14F-4D97-AF65-F5344CB8AC3E}">
        <p14:creationId xmlns:p14="http://schemas.microsoft.com/office/powerpoint/2010/main" val="13523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Paul intro</a:t>
            </a:r>
          </a:p>
          <a:p>
            <a:r>
              <a:rPr lang="en-AU"/>
              <a:t>MH to cover housekeeping items including emergency evacuation</a:t>
            </a:r>
          </a:p>
        </p:txBody>
      </p:sp>
      <p:sp>
        <p:nvSpPr>
          <p:cNvPr id="4" name="Slide Number Placeholder 3"/>
          <p:cNvSpPr>
            <a:spLocks noGrp="1"/>
          </p:cNvSpPr>
          <p:nvPr>
            <p:ph type="sldNum" sz="quarter" idx="5"/>
          </p:nvPr>
        </p:nvSpPr>
        <p:spPr/>
        <p:txBody>
          <a:bodyPr/>
          <a:lstStyle/>
          <a:p>
            <a:fld id="{B07158C4-A119-4B78-9DE8-A50001BC31DC}" type="slidenum">
              <a:rPr lang="en-AU" smtClean="0"/>
              <a:t>3</a:t>
            </a:fld>
            <a:endParaRPr lang="en-AU"/>
          </a:p>
        </p:txBody>
      </p:sp>
    </p:spTree>
    <p:extLst>
      <p:ext uri="{BB962C8B-B14F-4D97-AF65-F5344CB8AC3E}">
        <p14:creationId xmlns:p14="http://schemas.microsoft.com/office/powerpoint/2010/main" val="323953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7</a:t>
            </a:fld>
            <a:endParaRPr lang="en-AU"/>
          </a:p>
        </p:txBody>
      </p:sp>
    </p:spTree>
    <p:extLst>
      <p:ext uri="{BB962C8B-B14F-4D97-AF65-F5344CB8AC3E}">
        <p14:creationId xmlns:p14="http://schemas.microsoft.com/office/powerpoint/2010/main" val="269482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11</a:t>
            </a:fld>
            <a:endParaRPr lang="en-AU"/>
          </a:p>
        </p:txBody>
      </p:sp>
    </p:spTree>
    <p:extLst>
      <p:ext uri="{BB962C8B-B14F-4D97-AF65-F5344CB8AC3E}">
        <p14:creationId xmlns:p14="http://schemas.microsoft.com/office/powerpoint/2010/main" val="962089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ast Slid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3255C8-BEF1-45D2-9031-EB8BB54E22C3}"/>
              </a:ext>
            </a:extLst>
          </p:cNvPr>
          <p:cNvSpPr/>
          <p:nvPr userDrawn="1"/>
        </p:nvSpPr>
        <p:spPr>
          <a:xfrm>
            <a:off x="0" y="-60385"/>
            <a:ext cx="12192000" cy="6918385"/>
          </a:xfrm>
          <a:prstGeom prst="rect">
            <a:avLst/>
          </a:prstGeom>
          <a:solidFill>
            <a:srgbClr val="0026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7FDB4536-F58F-4C2B-904F-2C9B402F559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5632" y="544671"/>
            <a:ext cx="598501" cy="647700"/>
          </a:xfrm>
          <a:prstGeom prst="rect">
            <a:avLst/>
          </a:prstGeom>
        </p:spPr>
      </p:pic>
      <p:pic>
        <p:nvPicPr>
          <p:cNvPr id="3" name="Picture 2">
            <a:extLst>
              <a:ext uri="{FF2B5EF4-FFF2-40B4-BE49-F238E27FC236}">
                <a16:creationId xmlns:a16="http://schemas.microsoft.com/office/drawing/2014/main" id="{8A9B1361-7068-4848-8E3C-1B07E47F4F2E}"/>
              </a:ext>
            </a:extLst>
          </p:cNvPr>
          <p:cNvPicPr>
            <a:picLocks noChangeAspect="1"/>
          </p:cNvPicPr>
          <p:nvPr userDrawn="1"/>
        </p:nvPicPr>
        <p:blipFill>
          <a:blip r:embed="rId3"/>
          <a:stretch>
            <a:fillRect/>
          </a:stretch>
        </p:blipFill>
        <p:spPr>
          <a:xfrm>
            <a:off x="0" y="-60385"/>
            <a:ext cx="12075388" cy="6858000"/>
          </a:xfrm>
          <a:prstGeom prst="rect">
            <a:avLst/>
          </a:prstGeom>
        </p:spPr>
      </p:pic>
      <p:sp>
        <p:nvSpPr>
          <p:cNvPr id="18" name="Text Placeholder 13">
            <a:extLst>
              <a:ext uri="{FF2B5EF4-FFF2-40B4-BE49-F238E27FC236}">
                <a16:creationId xmlns:a16="http://schemas.microsoft.com/office/drawing/2014/main" id="{D620113A-468F-4AEC-BE68-472B3DC13EC4}"/>
              </a:ext>
            </a:extLst>
          </p:cNvPr>
          <p:cNvSpPr>
            <a:spLocks noGrp="1"/>
          </p:cNvSpPr>
          <p:nvPr>
            <p:ph type="body" sz="quarter" idx="12" hasCustomPrompt="1"/>
          </p:nvPr>
        </p:nvSpPr>
        <p:spPr>
          <a:xfrm>
            <a:off x="951889" y="4882434"/>
            <a:ext cx="5144111" cy="574130"/>
          </a:xfrm>
        </p:spPr>
        <p:txBody>
          <a:bodyPr>
            <a:noAutofit/>
          </a:bodyPr>
          <a:lstStyle>
            <a:lvl1pPr marL="0" indent="0">
              <a:buNone/>
              <a:defRPr sz="3400" b="1">
                <a:solidFill>
                  <a:schemeClr val="bg1"/>
                </a:solidFill>
              </a:defRPr>
            </a:lvl1pPr>
            <a:lvl2pPr marL="457200" indent="0">
              <a:buNone/>
              <a:defRPr sz="3400" b="1"/>
            </a:lvl2pPr>
            <a:lvl3pPr marL="914400" indent="0">
              <a:buNone/>
              <a:defRPr sz="3400" b="1"/>
            </a:lvl3pPr>
            <a:lvl4pPr marL="1371600" indent="0">
              <a:buNone/>
              <a:defRPr sz="3400" b="1"/>
            </a:lvl4pPr>
            <a:lvl5pPr marL="1828800" indent="0">
              <a:buNone/>
              <a:defRPr sz="3400" b="1"/>
            </a:lvl5pPr>
          </a:lstStyle>
          <a:p>
            <a:pPr lvl="0"/>
            <a:r>
              <a:rPr lang="en-US"/>
              <a:t>Presenter name</a:t>
            </a:r>
          </a:p>
        </p:txBody>
      </p:sp>
      <p:sp>
        <p:nvSpPr>
          <p:cNvPr id="19" name="Text Placeholder 13">
            <a:extLst>
              <a:ext uri="{FF2B5EF4-FFF2-40B4-BE49-F238E27FC236}">
                <a16:creationId xmlns:a16="http://schemas.microsoft.com/office/drawing/2014/main" id="{841832CF-9C30-486E-BF45-28ACFC2F1B38}"/>
              </a:ext>
            </a:extLst>
          </p:cNvPr>
          <p:cNvSpPr>
            <a:spLocks noGrp="1"/>
          </p:cNvSpPr>
          <p:nvPr>
            <p:ph type="body" sz="quarter" idx="13" hasCustomPrompt="1"/>
          </p:nvPr>
        </p:nvSpPr>
        <p:spPr>
          <a:xfrm>
            <a:off x="951888" y="5645072"/>
            <a:ext cx="5144111" cy="574130"/>
          </a:xfrm>
        </p:spPr>
        <p:txBody>
          <a:bodyPr>
            <a:noAutofit/>
          </a:bodyPr>
          <a:lstStyle>
            <a:lvl1pPr marL="0" indent="0">
              <a:buNone/>
              <a:defRPr sz="1600" b="1">
                <a:solidFill>
                  <a:schemeClr val="bg1"/>
                </a:solidFill>
              </a:defRPr>
            </a:lvl1pPr>
            <a:lvl2pPr marL="457200" indent="0">
              <a:buNone/>
              <a:defRPr sz="3400" b="1"/>
            </a:lvl2pPr>
            <a:lvl3pPr marL="914400" indent="0">
              <a:buNone/>
              <a:defRPr sz="3400" b="1"/>
            </a:lvl3pPr>
            <a:lvl4pPr marL="1371600" indent="0">
              <a:buNone/>
              <a:defRPr sz="3400" b="1"/>
            </a:lvl4pPr>
            <a:lvl5pPr marL="1828800" indent="0">
              <a:buNone/>
              <a:defRPr sz="3400" b="1"/>
            </a:lvl5pPr>
          </a:lstStyle>
          <a:p>
            <a:pPr lvl="0"/>
            <a:r>
              <a:rPr lang="en-US"/>
              <a:t>Presenter email address</a:t>
            </a:r>
          </a:p>
        </p:txBody>
      </p:sp>
    </p:spTree>
    <p:extLst>
      <p:ext uri="{BB962C8B-B14F-4D97-AF65-F5344CB8AC3E}">
        <p14:creationId xmlns:p14="http://schemas.microsoft.com/office/powerpoint/2010/main" val="348594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Lst>
          </p:cNvPr>
          <p:cNvSpPr txBox="1"/>
          <p:nvPr userDrawn="1"/>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76" r:id="rId3"/>
    <p:sldLayoutId id="2147483674" r:id="rId4"/>
    <p:sldLayoutId id="2147483667" r:id="rId5"/>
    <p:sldLayoutId id="2147483669" r:id="rId6"/>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damsafety.nsw.gov.au/publications/dams-safety-nsw-guideline-dam-safety-management-system" TargetMode="External"/><Relationship Id="rId2" Type="http://schemas.openxmlformats.org/officeDocument/2006/relationships/hyperlink" Target="https://www.damsafety.nsw.gov.au/publications/dam-safety-facts-risk-reports-for-declared-dam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info@damsafety.nsw.gov.au"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CC22CD1-01F7-4F3E-B7C3-C8B6EBA0699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290" r="20290"/>
          <a:stretch/>
        </p:blipFill>
        <p:spPr>
          <a:xfrm>
            <a:off x="-1" y="0"/>
            <a:ext cx="3060000" cy="6858000"/>
          </a:xfrm>
        </p:spPr>
      </p:pic>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a:xfrm>
            <a:off x="3599998" y="359999"/>
            <a:ext cx="6964836" cy="2917763"/>
          </a:xfrm>
        </p:spPr>
        <p:txBody>
          <a:bodyPr>
            <a:normAutofit fontScale="90000"/>
          </a:bodyPr>
          <a:lstStyle/>
          <a:p>
            <a:r>
              <a:rPr lang="en-AU" dirty="0"/>
              <a:t>Dams Safety NSW</a:t>
            </a:r>
            <a:br>
              <a:rPr lang="en-AU" dirty="0"/>
            </a:br>
            <a:br>
              <a:rPr lang="en-AU" dirty="0"/>
            </a:br>
            <a:br>
              <a:rPr lang="en-AU" dirty="0"/>
            </a:br>
            <a:br>
              <a:rPr lang="en-AU" dirty="0"/>
            </a:br>
            <a:br>
              <a:rPr lang="en-AU" dirty="0"/>
            </a:br>
            <a:r>
              <a:rPr lang="en-AU" dirty="0"/>
              <a:t>Consultants’ forum </a:t>
            </a:r>
            <a:br>
              <a:rPr lang="en-AU" dirty="0"/>
            </a:br>
            <a:br>
              <a:rPr lang="en-AU" dirty="0"/>
            </a:br>
            <a:br>
              <a:rPr lang="en-AU" dirty="0"/>
            </a:br>
            <a:r>
              <a:rPr lang="en-AU" sz="1800" dirty="0"/>
              <a:t>Duration 1hr 35m</a:t>
            </a:r>
          </a:p>
        </p:txBody>
      </p:sp>
      <p:sp>
        <p:nvSpPr>
          <p:cNvPr id="9" name="Text Placeholder 8">
            <a:extLst>
              <a:ext uri="{FF2B5EF4-FFF2-40B4-BE49-F238E27FC236}">
                <a16:creationId xmlns:a16="http://schemas.microsoft.com/office/drawing/2014/main" id="{3044B33C-5717-4F17-9FB6-DE4C16359E6B}"/>
              </a:ext>
            </a:extLst>
          </p:cNvPr>
          <p:cNvSpPr>
            <a:spLocks noGrp="1"/>
          </p:cNvSpPr>
          <p:nvPr>
            <p:ph type="body" sz="quarter" idx="12"/>
          </p:nvPr>
        </p:nvSpPr>
        <p:spPr>
          <a:xfrm>
            <a:off x="7864834" y="5781821"/>
            <a:ext cx="2700000" cy="744977"/>
          </a:xfrm>
        </p:spPr>
        <p:txBody>
          <a:bodyPr/>
          <a:lstStyle/>
          <a:p>
            <a:r>
              <a:rPr lang="en-AU"/>
              <a:t> August 2023</a:t>
            </a:r>
          </a:p>
        </p:txBody>
      </p:sp>
    </p:spTree>
    <p:extLst>
      <p:ext uri="{BB962C8B-B14F-4D97-AF65-F5344CB8AC3E}">
        <p14:creationId xmlns:p14="http://schemas.microsoft.com/office/powerpoint/2010/main" val="236738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a:solidFill>
                  <a:schemeClr val="bg2"/>
                </a:solidFill>
              </a:rPr>
              <a:t>What about the reports </a:t>
            </a:r>
            <a:r>
              <a:rPr lang="en-AU" b="1">
                <a:solidFill>
                  <a:schemeClr val="bg2"/>
                </a:solidFill>
              </a:rPr>
              <a:t>not</a:t>
            </a:r>
            <a:r>
              <a:rPr lang="en-AU">
                <a:solidFill>
                  <a:schemeClr val="bg2"/>
                </a:solidFill>
              </a:rPr>
              <a:t> sent to us?</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9" name="TextBox 8">
            <a:extLst>
              <a:ext uri="{FF2B5EF4-FFF2-40B4-BE49-F238E27FC236}">
                <a16:creationId xmlns:a16="http://schemas.microsoft.com/office/drawing/2014/main" id="{093156D8-BEE2-4CCA-AEF5-91235B3B6928}"/>
              </a:ext>
            </a:extLst>
          </p:cNvPr>
          <p:cNvSpPr txBox="1"/>
          <p:nvPr/>
        </p:nvSpPr>
        <p:spPr>
          <a:xfrm>
            <a:off x="270715" y="1265454"/>
            <a:ext cx="11177214" cy="3539430"/>
          </a:xfrm>
          <a:prstGeom prst="rect">
            <a:avLst/>
          </a:prstGeom>
          <a:noFill/>
        </p:spPr>
        <p:txBody>
          <a:bodyPr wrap="square">
            <a:spAutoFit/>
          </a:bodyPr>
          <a:lstStyle/>
          <a:p>
            <a:pPr marL="342900" indent="-342900">
              <a:buFont typeface="Arial" panose="020B0604020202020204" pitchFamily="34" charset="0"/>
              <a:buChar char="•"/>
            </a:pPr>
            <a:r>
              <a:rPr lang="en-AU" sz="2000" dirty="0"/>
              <a:t>The first tranche of around 75 reports was </a:t>
            </a:r>
            <a:r>
              <a:rPr lang="en-AU" sz="2000" b="1" dirty="0"/>
              <a:t>due by December 2022</a:t>
            </a:r>
            <a:r>
              <a:rPr lang="en-AU" sz="2000" dirty="0"/>
              <a:t>. We expected risk reports with societal risk rating plotting above the safety threshold to come to us from mid-2022 to January 2023.</a:t>
            </a:r>
          </a:p>
          <a:p>
            <a:endParaRPr lang="en-AU" sz="2000" dirty="0"/>
          </a:p>
          <a:p>
            <a:pPr marL="342900" indent="-342900">
              <a:buFont typeface="Arial" panose="020B0604020202020204" pitchFamily="34" charset="0"/>
              <a:buChar char="•"/>
            </a:pPr>
            <a:r>
              <a:rPr lang="en-AU" sz="2000" dirty="0"/>
              <a:t>In addition to the requirements of Cl.15(4), it is possible that an owner does a risk report and </a:t>
            </a:r>
            <a:r>
              <a:rPr lang="en-AU" sz="2000" i="1" dirty="0"/>
              <a:t>thinks</a:t>
            </a:r>
            <a:r>
              <a:rPr lang="en-AU" sz="2000" dirty="0"/>
              <a:t> their dam is not above any of these thresholds… we will capture this in two ways…</a:t>
            </a:r>
          </a:p>
          <a:p>
            <a:endParaRPr lang="en-AU" sz="2000" dirty="0"/>
          </a:p>
          <a:p>
            <a:pPr marL="952485" lvl="1" indent="-342900">
              <a:buFont typeface="Arial" panose="020B0604020202020204" pitchFamily="34" charset="0"/>
              <a:buChar char="•"/>
            </a:pPr>
            <a:r>
              <a:rPr lang="en-AU" sz="2000" b="1" dirty="0"/>
              <a:t>All</a:t>
            </a:r>
            <a:r>
              <a:rPr lang="en-AU" sz="2000" dirty="0"/>
              <a:t> reports must be available at the discovery stage of any audit</a:t>
            </a:r>
          </a:p>
          <a:p>
            <a:pPr marL="952485" lvl="1" indent="-342900">
              <a:buFont typeface="Arial" panose="020B0604020202020204" pitchFamily="34" charset="0"/>
              <a:buChar char="•"/>
            </a:pPr>
            <a:r>
              <a:rPr lang="en-AU" sz="2000" dirty="0"/>
              <a:t>From January each year we will </a:t>
            </a:r>
            <a:r>
              <a:rPr lang="en-AU" sz="2000" b="1" dirty="0"/>
              <a:t>request a sample </a:t>
            </a:r>
            <a:r>
              <a:rPr lang="en-AU" sz="2000" dirty="0"/>
              <a:t>of the reports not sent to us.</a:t>
            </a:r>
          </a:p>
          <a:p>
            <a:pPr marL="342900" indent="-342900">
              <a:buFont typeface="Arial" panose="020B0604020202020204" pitchFamily="34" charset="0"/>
              <a:buChar char="•"/>
            </a:pPr>
            <a:endParaRPr lang="en-AU" sz="2400" b="1" dirty="0"/>
          </a:p>
        </p:txBody>
      </p:sp>
    </p:spTree>
    <p:extLst>
      <p:ext uri="{BB962C8B-B14F-4D97-AF65-F5344CB8AC3E}">
        <p14:creationId xmlns:p14="http://schemas.microsoft.com/office/powerpoint/2010/main" val="28340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9ABC-D537-440E-9F46-6FA9CDC3FB32}"/>
              </a:ext>
            </a:extLst>
          </p:cNvPr>
          <p:cNvSpPr>
            <a:spLocks noGrp="1"/>
          </p:cNvSpPr>
          <p:nvPr>
            <p:ph type="title"/>
          </p:nvPr>
        </p:nvSpPr>
        <p:spPr>
          <a:xfrm>
            <a:off x="540000" y="360000"/>
            <a:ext cx="9531360" cy="1009652"/>
          </a:xfrm>
        </p:spPr>
        <p:txBody>
          <a:bodyPr/>
          <a:lstStyle/>
          <a:p>
            <a:r>
              <a:rPr lang="en-US"/>
              <a:t>Sampling</a:t>
            </a:r>
            <a:br>
              <a:rPr lang="en-US"/>
            </a:br>
            <a:endParaRPr lang="en-AU"/>
          </a:p>
        </p:txBody>
      </p:sp>
      <p:sp>
        <p:nvSpPr>
          <p:cNvPr id="6" name="Slide Number Placeholder 5">
            <a:extLst>
              <a:ext uri="{FF2B5EF4-FFF2-40B4-BE49-F238E27FC236}">
                <a16:creationId xmlns:a16="http://schemas.microsoft.com/office/drawing/2014/main" id="{B88A5360-583E-4A92-A941-18D6CC70E02F}"/>
              </a:ext>
            </a:extLst>
          </p:cNvPr>
          <p:cNvSpPr>
            <a:spLocks noGrp="1"/>
          </p:cNvSpPr>
          <p:nvPr>
            <p:ph type="sldNum" sz="quarter" idx="12"/>
          </p:nvPr>
        </p:nvSpPr>
        <p:spPr>
          <a:xfrm>
            <a:off x="11317458" y="6443999"/>
            <a:ext cx="490542" cy="180000"/>
          </a:xfrm>
        </p:spPr>
        <p:txBody>
          <a:bodyPr/>
          <a:lstStyle/>
          <a:p>
            <a:fld id="{10A01DC5-1685-4615-8240-15192985C6A2}" type="slidenum">
              <a:rPr lang="en-AU" smtClean="0"/>
              <a:pPr/>
              <a:t>11</a:t>
            </a:fld>
            <a:endParaRPr lang="en-AU"/>
          </a:p>
        </p:txBody>
      </p:sp>
      <p:sp>
        <p:nvSpPr>
          <p:cNvPr id="19" name="TextBox 18">
            <a:extLst>
              <a:ext uri="{FF2B5EF4-FFF2-40B4-BE49-F238E27FC236}">
                <a16:creationId xmlns:a16="http://schemas.microsoft.com/office/drawing/2014/main" id="{06907EF9-5F1C-4B59-9473-BC0F4B9671CF}"/>
              </a:ext>
            </a:extLst>
          </p:cNvPr>
          <p:cNvSpPr txBox="1"/>
          <p:nvPr/>
        </p:nvSpPr>
        <p:spPr>
          <a:xfrm>
            <a:off x="540000" y="2090172"/>
            <a:ext cx="6463881" cy="2246769"/>
          </a:xfrm>
          <a:prstGeom prst="rect">
            <a:avLst/>
          </a:prstGeom>
          <a:noFill/>
        </p:spPr>
        <p:txBody>
          <a:bodyPr wrap="square">
            <a:spAutoFit/>
          </a:bodyPr>
          <a:lstStyle/>
          <a:p>
            <a:pPr marL="342900" indent="-342900">
              <a:buFont typeface="Arial" panose="020B0604020202020204" pitchFamily="34" charset="0"/>
              <a:buChar char="•"/>
            </a:pPr>
            <a:r>
              <a:rPr lang="en-AU" sz="2000" dirty="0"/>
              <a:t>In January 2023 we requested ALL the Extreme CC dams due in December 2022</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b="1" dirty="0"/>
              <a:t>… </a:t>
            </a:r>
            <a:r>
              <a:rPr lang="en-AU" sz="2000" dirty="0"/>
              <a:t>and were concerned with the poor response </a:t>
            </a:r>
          </a:p>
          <a:p>
            <a:pPr marL="342900" indent="-342900">
              <a:buFont typeface="Arial" panose="020B0604020202020204" pitchFamily="34" charset="0"/>
              <a:buChar char="•"/>
            </a:pPr>
            <a:endParaRPr lang="en-AU" sz="2000" b="1" dirty="0"/>
          </a:p>
          <a:p>
            <a:pPr marL="342900" indent="-342900">
              <a:buFont typeface="Arial" panose="020B0604020202020204" pitchFamily="34" charset="0"/>
              <a:buChar char="•"/>
            </a:pPr>
            <a:r>
              <a:rPr lang="en-AU" sz="2000" dirty="0"/>
              <a:t>in April 2023 we asked for </a:t>
            </a:r>
            <a:r>
              <a:rPr lang="en-AU" sz="2000" b="1" dirty="0"/>
              <a:t>ALL </a:t>
            </a:r>
            <a:r>
              <a:rPr lang="en-AU" sz="2000" dirty="0"/>
              <a:t>the December 2022 tranche to be sent to us.</a:t>
            </a:r>
          </a:p>
        </p:txBody>
      </p:sp>
      <p:sp>
        <p:nvSpPr>
          <p:cNvPr id="7" name="Text Placeholder 1">
            <a:extLst>
              <a:ext uri="{FF2B5EF4-FFF2-40B4-BE49-F238E27FC236}">
                <a16:creationId xmlns:a16="http://schemas.microsoft.com/office/drawing/2014/main" id="{84C40C33-3749-4F12-933C-21404C00C9B4}"/>
              </a:ext>
            </a:extLst>
          </p:cNvPr>
          <p:cNvSpPr txBox="1">
            <a:spLocks/>
          </p:cNvSpPr>
          <p:nvPr/>
        </p:nvSpPr>
        <p:spPr>
          <a:xfrm>
            <a:off x="6951940" y="1322880"/>
            <a:ext cx="4856060" cy="461356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b="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b="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b="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AU" sz="1800" i="1" dirty="0">
                <a:solidFill>
                  <a:srgbClr val="000000"/>
                </a:solidFill>
                <a:effectLst/>
                <a:latin typeface="Arial" panose="020B0604020202020204" pitchFamily="34" charset="0"/>
                <a:ea typeface="Calibri" panose="020F0502020204030204" pitchFamily="34" charset="0"/>
              </a:rPr>
              <a:t>“Dear [Dam Owner],</a:t>
            </a:r>
          </a:p>
          <a:p>
            <a:pPr marL="0" indent="0">
              <a:spcBef>
                <a:spcPts val="600"/>
              </a:spcBef>
              <a:spcAft>
                <a:spcPts val="600"/>
              </a:spcAft>
              <a:buNone/>
            </a:pPr>
            <a:r>
              <a:rPr lang="en-AU" sz="1800" i="1" dirty="0">
                <a:solidFill>
                  <a:srgbClr val="000000"/>
                </a:solidFill>
                <a:effectLst/>
                <a:latin typeface="Arial" panose="020B0604020202020204" pitchFamily="34" charset="0"/>
                <a:ea typeface="Calibri" panose="020F0502020204030204" pitchFamily="34" charset="0"/>
              </a:rPr>
              <a:t>Dams Safety NSW earlier advised a written risk report must be produced for </a:t>
            </a:r>
            <a:r>
              <a:rPr lang="en-AU" sz="1800" i="1" dirty="0" err="1">
                <a:solidFill>
                  <a:srgbClr val="000000"/>
                </a:solidFill>
                <a:effectLst/>
                <a:latin typeface="Arial" panose="020B0604020202020204" pitchFamily="34" charset="0"/>
                <a:ea typeface="Calibri" panose="020F0502020204030204" pitchFamily="34" charset="0"/>
              </a:rPr>
              <a:t>xxxxxxx</a:t>
            </a:r>
            <a:r>
              <a:rPr lang="en-AU" sz="1800" i="1" dirty="0">
                <a:solidFill>
                  <a:srgbClr val="000000"/>
                </a:solidFill>
                <a:effectLst/>
                <a:latin typeface="Arial" panose="020B0604020202020204" pitchFamily="34" charset="0"/>
                <a:ea typeface="Calibri" panose="020F0502020204030204" pitchFamily="34" charset="0"/>
              </a:rPr>
              <a:t> Dam, by 31 December 2022.  This is a requirement under clause 15 of Dams Safety Regulation 2019. </a:t>
            </a:r>
            <a:endParaRPr lang="en-AU" sz="1800" i="1" dirty="0">
              <a:effectLst/>
              <a:latin typeface="Calibri" panose="020F0502020204030204" pitchFamily="34" charset="0"/>
              <a:ea typeface="Calibri" panose="020F0502020204030204" pitchFamily="34" charset="0"/>
            </a:endParaRPr>
          </a:p>
          <a:p>
            <a:pPr marL="0" indent="0">
              <a:lnSpc>
                <a:spcPct val="120000"/>
              </a:lnSpc>
              <a:spcBef>
                <a:spcPts val="600"/>
              </a:spcBef>
              <a:spcAft>
                <a:spcPts val="600"/>
              </a:spcAft>
              <a:buNone/>
            </a:pPr>
            <a:r>
              <a:rPr lang="en-AU" sz="1800" i="1" dirty="0">
                <a:solidFill>
                  <a:srgbClr val="000000"/>
                </a:solidFill>
                <a:effectLst/>
                <a:latin typeface="Arial" panose="020B0604020202020204" pitchFamily="34" charset="0"/>
                <a:ea typeface="Calibri" panose="020F0502020204030204" pitchFamily="34" charset="0"/>
              </a:rPr>
              <a:t>… please send a copy of this report … by no later than 21 April 2023.  </a:t>
            </a:r>
            <a:endParaRPr lang="en-AU" sz="1800" i="1" dirty="0">
              <a:effectLst/>
              <a:latin typeface="Calibri" panose="020F0502020204030204" pitchFamily="34" charset="0"/>
              <a:ea typeface="Calibri" panose="020F0502020204030204" pitchFamily="34" charset="0"/>
            </a:endParaRPr>
          </a:p>
          <a:p>
            <a:pPr marL="0" indent="0">
              <a:lnSpc>
                <a:spcPct val="120000"/>
              </a:lnSpc>
              <a:spcBef>
                <a:spcPts val="600"/>
              </a:spcBef>
              <a:spcAft>
                <a:spcPts val="600"/>
              </a:spcAft>
              <a:buNone/>
            </a:pPr>
            <a:r>
              <a:rPr lang="en-AU" sz="1800" i="1" dirty="0">
                <a:solidFill>
                  <a:srgbClr val="000000"/>
                </a:solidFill>
                <a:effectLst/>
                <a:latin typeface="Arial" panose="020B0604020202020204" pitchFamily="34" charset="0"/>
                <a:ea typeface="Calibri" panose="020F0502020204030204" pitchFamily="34" charset="0"/>
              </a:rPr>
              <a:t>Alternatively please indicate a reason, from the options below, for not completing the risk report by the due date and advise by return email… ”</a:t>
            </a:r>
            <a:endParaRPr lang="en-AU"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1530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a:solidFill>
                  <a:schemeClr val="bg2"/>
                </a:solidFill>
              </a:rPr>
              <a:t>Feedback from DSNSW</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9" name="TextBox 8">
            <a:extLst>
              <a:ext uri="{FF2B5EF4-FFF2-40B4-BE49-F238E27FC236}">
                <a16:creationId xmlns:a16="http://schemas.microsoft.com/office/drawing/2014/main" id="{093156D8-BEE2-4CCA-AEF5-91235B3B6928}"/>
              </a:ext>
            </a:extLst>
          </p:cNvPr>
          <p:cNvSpPr txBox="1"/>
          <p:nvPr/>
        </p:nvSpPr>
        <p:spPr>
          <a:xfrm>
            <a:off x="430305" y="1343021"/>
            <a:ext cx="11278907" cy="4585871"/>
          </a:xfrm>
          <a:prstGeom prst="rect">
            <a:avLst/>
          </a:prstGeom>
          <a:noFill/>
        </p:spPr>
        <p:txBody>
          <a:bodyPr wrap="square">
            <a:spAutoFit/>
          </a:bodyPr>
          <a:lstStyle/>
          <a:p>
            <a:r>
              <a:rPr lang="en-AU" sz="2000" dirty="0"/>
              <a:t>Snap sample of 31 risk reports </a:t>
            </a:r>
            <a:r>
              <a:rPr lang="en-AU" sz="2000" i="1" dirty="0"/>
              <a:t>that were actually risk reports</a:t>
            </a:r>
            <a:r>
              <a:rPr lang="en-AU" sz="2000" dirty="0"/>
              <a:t>:</a:t>
            </a:r>
          </a:p>
          <a:p>
            <a:pPr marL="952485" lvl="1" indent="-342900">
              <a:buFont typeface="Arial" panose="020B0604020202020204" pitchFamily="34" charset="0"/>
              <a:buChar char="•"/>
            </a:pPr>
            <a:r>
              <a:rPr lang="en-AU" sz="2000" dirty="0"/>
              <a:t>Extreme, High A, High B, High C (and one Significant…)</a:t>
            </a:r>
          </a:p>
          <a:p>
            <a:pPr lvl="1"/>
            <a:endParaRPr lang="en-AU" sz="2000" dirty="0"/>
          </a:p>
          <a:p>
            <a:pPr marL="952485" lvl="1" indent="-342900">
              <a:buFont typeface="Arial" panose="020B0604020202020204" pitchFamily="34" charset="0"/>
              <a:buChar char="•"/>
            </a:pPr>
            <a:r>
              <a:rPr lang="en-AU" sz="2000" dirty="0"/>
              <a:t>Water dams, tailings dams and detention basins</a:t>
            </a:r>
          </a:p>
          <a:p>
            <a:pPr lvl="1"/>
            <a:endParaRPr lang="en-AU" sz="2000" dirty="0"/>
          </a:p>
          <a:p>
            <a:pPr marL="952485" lvl="1" indent="-342900">
              <a:buFont typeface="Arial" panose="020B0604020202020204" pitchFamily="34" charset="0"/>
              <a:buChar char="•"/>
            </a:pPr>
            <a:r>
              <a:rPr lang="en-AU" sz="2000" dirty="0"/>
              <a:t>SOCs, Councils, Mines, Private water supplies. </a:t>
            </a:r>
          </a:p>
          <a:p>
            <a:pPr lvl="1"/>
            <a:endParaRPr lang="en-AU" sz="2000" dirty="0"/>
          </a:p>
          <a:p>
            <a:r>
              <a:rPr lang="en-AU" sz="2000" dirty="0"/>
              <a:t>Compliance checked against regulation and methodology:</a:t>
            </a:r>
          </a:p>
          <a:p>
            <a:pPr marL="952485" lvl="1" indent="-342900">
              <a:buFont typeface="Arial" panose="020B0604020202020204" pitchFamily="34" charset="0"/>
              <a:buChar char="•"/>
            </a:pPr>
            <a:r>
              <a:rPr lang="en-AU" sz="2000" dirty="0"/>
              <a:t>Risk reports to be done by a </a:t>
            </a:r>
            <a:r>
              <a:rPr lang="en-AU" sz="2000" b="1" dirty="0"/>
              <a:t>competent person </a:t>
            </a:r>
            <a:r>
              <a:rPr lang="en-AU" sz="2000" dirty="0"/>
              <a:t>and if required, independently peer reviewed by a </a:t>
            </a:r>
            <a:r>
              <a:rPr lang="en-AU" sz="2000" b="1" dirty="0"/>
              <a:t>competent person</a:t>
            </a:r>
          </a:p>
          <a:p>
            <a:pPr lvl="1"/>
            <a:endParaRPr lang="en-AU" sz="2000" dirty="0"/>
          </a:p>
          <a:p>
            <a:pPr marL="952485" lvl="1" indent="-342900">
              <a:buFont typeface="Arial" panose="020B0604020202020204" pitchFamily="34" charset="0"/>
              <a:buChar char="•"/>
            </a:pPr>
            <a:r>
              <a:rPr lang="en-AU" sz="2000" dirty="0"/>
              <a:t>The “must” statements of Clause 15 and the methodology – minimum screening accepted by DSNSW Board.</a:t>
            </a:r>
          </a:p>
          <a:p>
            <a:endParaRPr lang="en-AU" sz="2400" b="1" dirty="0"/>
          </a:p>
        </p:txBody>
      </p:sp>
    </p:spTree>
    <p:extLst>
      <p:ext uri="{BB962C8B-B14F-4D97-AF65-F5344CB8AC3E}">
        <p14:creationId xmlns:p14="http://schemas.microsoft.com/office/powerpoint/2010/main" val="256262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a:solidFill>
                  <a:schemeClr val="bg2"/>
                </a:solidFill>
              </a:rPr>
              <a:t>Feedback from dam owners</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9" name="TextBox 8">
            <a:extLst>
              <a:ext uri="{FF2B5EF4-FFF2-40B4-BE49-F238E27FC236}">
                <a16:creationId xmlns:a16="http://schemas.microsoft.com/office/drawing/2014/main" id="{093156D8-BEE2-4CCA-AEF5-91235B3B6928}"/>
              </a:ext>
            </a:extLst>
          </p:cNvPr>
          <p:cNvSpPr txBox="1"/>
          <p:nvPr/>
        </p:nvSpPr>
        <p:spPr>
          <a:xfrm>
            <a:off x="261751" y="1369652"/>
            <a:ext cx="11447462" cy="3354765"/>
          </a:xfrm>
          <a:prstGeom prst="rect">
            <a:avLst/>
          </a:prstGeom>
          <a:noFill/>
        </p:spPr>
        <p:txBody>
          <a:bodyPr wrap="square">
            <a:spAutoFit/>
          </a:bodyPr>
          <a:lstStyle/>
          <a:p>
            <a:pPr marL="342900" indent="-342900">
              <a:buFont typeface="Symbol" panose="05050102010706020507" pitchFamily="18" charset="2"/>
              <a:buChar char=""/>
            </a:pPr>
            <a:r>
              <a:rPr lang="en-AU" sz="2000" dirty="0"/>
              <a:t>Not aware of requirement to complete the risk report </a:t>
            </a:r>
          </a:p>
          <a:p>
            <a:pPr marL="342900" indent="-342900">
              <a:buFont typeface="Symbol" panose="05050102010706020507" pitchFamily="18" charset="2"/>
              <a:buChar char=""/>
            </a:pPr>
            <a:endParaRPr lang="en-AU" sz="2000" dirty="0"/>
          </a:p>
          <a:p>
            <a:pPr marL="342900" indent="-342900">
              <a:buFont typeface="Symbol" panose="05050102010706020507" pitchFamily="18" charset="2"/>
              <a:buChar char=""/>
            </a:pPr>
            <a:r>
              <a:rPr lang="en-AU" sz="2000" dirty="0"/>
              <a:t>Difficulty finding suitable professional services to complete the work in time</a:t>
            </a:r>
          </a:p>
          <a:p>
            <a:endParaRPr lang="en-AU" sz="2000" dirty="0"/>
          </a:p>
          <a:p>
            <a:pPr marL="342900" indent="-342900">
              <a:buFont typeface="Symbol" panose="05050102010706020507" pitchFamily="18" charset="2"/>
              <a:buChar char=""/>
            </a:pPr>
            <a:r>
              <a:rPr lang="en-AU" sz="2000" dirty="0"/>
              <a:t>Started engagement of professional services too late</a:t>
            </a:r>
          </a:p>
          <a:p>
            <a:endParaRPr lang="en-AU" sz="2000" dirty="0"/>
          </a:p>
          <a:p>
            <a:pPr marL="342900" indent="-342900">
              <a:buFont typeface="Symbol" panose="05050102010706020507" pitchFamily="18" charset="2"/>
              <a:buChar char=""/>
            </a:pPr>
            <a:r>
              <a:rPr lang="en-AU" sz="2000" dirty="0"/>
              <a:t>Work more complex than originally thought (taking longer to complete the work)</a:t>
            </a:r>
          </a:p>
          <a:p>
            <a:endParaRPr lang="en-AU" sz="2000" dirty="0"/>
          </a:p>
          <a:p>
            <a:pPr marL="342900" indent="-342900">
              <a:buFont typeface="Symbol" panose="05050102010706020507" pitchFamily="18" charset="2"/>
              <a:buChar char=""/>
            </a:pPr>
            <a:r>
              <a:rPr lang="en-AU" sz="2000" dirty="0"/>
              <a:t>Needed guidance on where to start.</a:t>
            </a:r>
          </a:p>
          <a:p>
            <a:endParaRPr lang="en-AU" sz="2400" b="1" dirty="0"/>
          </a:p>
        </p:txBody>
      </p:sp>
    </p:spTree>
    <p:extLst>
      <p:ext uri="{BB962C8B-B14F-4D97-AF65-F5344CB8AC3E}">
        <p14:creationId xmlns:p14="http://schemas.microsoft.com/office/powerpoint/2010/main" val="191206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7644F3-FD91-4ABF-88F9-F2E0E4C813BB}"/>
              </a:ext>
              <a:ext uri="{C183D7F6-B498-43B3-948B-1728B52AA6E4}">
                <adec:decorative xmlns:adec="http://schemas.microsoft.com/office/drawing/2017/decorative" val="1"/>
              </a:ext>
            </a:extLst>
          </p:cNvPr>
          <p:cNvSpPr/>
          <p:nvPr/>
        </p:nvSpPr>
        <p:spPr>
          <a:xfrm>
            <a:off x="1051928" y="5534684"/>
            <a:ext cx="50440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grpSp>
        <p:nvGrpSpPr>
          <p:cNvPr id="7" name="Group 6"/>
          <p:cNvGrpSpPr/>
          <p:nvPr/>
        </p:nvGrpSpPr>
        <p:grpSpPr>
          <a:xfrm>
            <a:off x="4334256" y="1481328"/>
            <a:ext cx="3246120" cy="2926080"/>
            <a:chOff x="2514600" y="2167128"/>
            <a:chExt cx="3246120" cy="2926080"/>
          </a:xfrm>
        </p:grpSpPr>
        <p:sp>
          <p:nvSpPr>
            <p:cNvPr id="5" name="TextBox 4"/>
            <p:cNvSpPr txBox="1"/>
            <p:nvPr/>
          </p:nvSpPr>
          <p:spPr>
            <a:xfrm>
              <a:off x="2514600" y="2306729"/>
              <a:ext cx="3246120" cy="2646878"/>
            </a:xfrm>
            <a:prstGeom prst="rect">
              <a:avLst/>
            </a:prstGeom>
            <a:noFill/>
          </p:spPr>
          <p:txBody>
            <a:bodyPr wrap="square" rtlCol="0">
              <a:spAutoFit/>
            </a:bodyPr>
            <a:lstStyle/>
            <a:p>
              <a:pPr algn="ctr"/>
              <a:r>
                <a:rPr lang="en-AU" sz="16600" b="1">
                  <a:solidFill>
                    <a:srgbClr val="D7153A"/>
                  </a:solidFill>
                </a:rPr>
                <a:t>?</a:t>
              </a:r>
            </a:p>
          </p:txBody>
        </p:sp>
        <p:sp>
          <p:nvSpPr>
            <p:cNvPr id="6" name="Flowchart: Connector 5"/>
            <p:cNvSpPr/>
            <p:nvPr/>
          </p:nvSpPr>
          <p:spPr>
            <a:xfrm>
              <a:off x="2761488" y="2167128"/>
              <a:ext cx="2889504" cy="2926080"/>
            </a:xfrm>
            <a:prstGeom prst="flowChartConnector">
              <a:avLst/>
            </a:prstGeom>
            <a:noFill/>
            <a:ln w="762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ln>
                  <a:solidFill>
                    <a:srgbClr val="D7153A"/>
                  </a:solidFill>
                </a:ln>
              </a:endParaRPr>
            </a:p>
          </p:txBody>
        </p:sp>
      </p:grpSp>
    </p:spTree>
    <p:extLst>
      <p:ext uri="{BB962C8B-B14F-4D97-AF65-F5344CB8AC3E}">
        <p14:creationId xmlns:p14="http://schemas.microsoft.com/office/powerpoint/2010/main" val="62197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a:solidFill>
                  <a:schemeClr val="bg2"/>
                </a:solidFill>
              </a:rPr>
              <a:t>Help ! </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15</a:t>
            </a:fld>
            <a:endParaRPr lang="en-AU"/>
          </a:p>
        </p:txBody>
      </p:sp>
      <p:sp>
        <p:nvSpPr>
          <p:cNvPr id="9" name="TextBox 8">
            <a:extLst>
              <a:ext uri="{FF2B5EF4-FFF2-40B4-BE49-F238E27FC236}">
                <a16:creationId xmlns:a16="http://schemas.microsoft.com/office/drawing/2014/main" id="{093156D8-BEE2-4CCA-AEF5-91235B3B6928}"/>
              </a:ext>
            </a:extLst>
          </p:cNvPr>
          <p:cNvSpPr txBox="1"/>
          <p:nvPr/>
        </p:nvSpPr>
        <p:spPr>
          <a:xfrm>
            <a:off x="384538" y="1369652"/>
            <a:ext cx="11447462" cy="2862322"/>
          </a:xfrm>
          <a:prstGeom prst="rect">
            <a:avLst/>
          </a:prstGeom>
          <a:noFill/>
        </p:spPr>
        <p:txBody>
          <a:bodyPr wrap="square">
            <a:spAutoFit/>
          </a:bodyPr>
          <a:lstStyle/>
          <a:p>
            <a:r>
              <a:rPr lang="en-AU" sz="2000" dirty="0">
                <a:latin typeface="Public Sans" pitchFamily="2" charset="0"/>
                <a:cs typeface="Arial" panose="020B0604020202020204" pitchFamily="34" charset="0"/>
              </a:rPr>
              <a:t>DSNSW resources</a:t>
            </a:r>
          </a:p>
          <a:p>
            <a:pPr marL="342900" indent="-342900">
              <a:buFont typeface="Symbol" panose="05050102010706020507" pitchFamily="18" charset="2"/>
              <a:buChar char=""/>
            </a:pPr>
            <a:endParaRPr lang="en-AU" sz="2000" dirty="0">
              <a:latin typeface="Public Sans" pitchFamily="2" charset="0"/>
              <a:cs typeface="Arial" panose="020B0604020202020204" pitchFamily="34" charset="0"/>
            </a:endParaRPr>
          </a:p>
          <a:p>
            <a:pPr marL="342900" indent="-342900">
              <a:buFont typeface="Arial" panose="020B0604020202020204" pitchFamily="34" charset="0"/>
              <a:buChar char="•"/>
            </a:pPr>
            <a:r>
              <a:rPr lang="en-AU" sz="2000" dirty="0">
                <a:hlinkClick r:id="rId2">
                  <a:extLst>
                    <a:ext uri="{A12FA001-AC4F-418D-AE19-62706E023703}">
                      <ahyp:hlinkClr xmlns:ahyp="http://schemas.microsoft.com/office/drawing/2018/hyperlinkcolor" val="tx"/>
                    </a:ext>
                  </a:extLst>
                </a:hlinkClick>
              </a:rPr>
              <a:t>Dam Safety Facts - Risk reports for declared dams | Dams Safety (nsw.gov.au)</a:t>
            </a:r>
            <a:endParaRPr lang="en-AU" sz="2000" dirty="0"/>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hlinkClick r:id="rId3">
                  <a:extLst>
                    <a:ext uri="{A12FA001-AC4F-418D-AE19-62706E023703}">
                      <ahyp:hlinkClr xmlns:ahyp="http://schemas.microsoft.com/office/drawing/2018/hyperlinkcolor" val="tx"/>
                    </a:ext>
                  </a:extLst>
                </a:hlinkClick>
              </a:rPr>
              <a:t>Guideline - Dam safety management system | Dams Safety (nsw.gov.au)</a:t>
            </a:r>
            <a:r>
              <a:rPr lang="en-AU" sz="2000" dirty="0"/>
              <a:t> – explanation of Clause 15 and the requirement for risk reports</a:t>
            </a:r>
          </a:p>
          <a:p>
            <a:endParaRPr lang="en-AU" sz="2000" b="1" dirty="0"/>
          </a:p>
          <a:p>
            <a:endParaRPr lang="en-AU" sz="2000" b="1" dirty="0"/>
          </a:p>
          <a:p>
            <a:r>
              <a:rPr lang="en-AU" sz="2000" b="1" dirty="0"/>
              <a:t>ANCOLD resources, others ????</a:t>
            </a:r>
          </a:p>
        </p:txBody>
      </p:sp>
    </p:spTree>
    <p:extLst>
      <p:ext uri="{BB962C8B-B14F-4D97-AF65-F5344CB8AC3E}">
        <p14:creationId xmlns:p14="http://schemas.microsoft.com/office/powerpoint/2010/main" val="134157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a:solidFill>
                  <a:schemeClr val="bg2"/>
                </a:solidFill>
              </a:rPr>
              <a:t>Clause 14 is powerful</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16</a:t>
            </a:fld>
            <a:endParaRPr lang="en-AU"/>
          </a:p>
        </p:txBody>
      </p:sp>
      <p:sp>
        <p:nvSpPr>
          <p:cNvPr id="9" name="TextBox 8">
            <a:extLst>
              <a:ext uri="{FF2B5EF4-FFF2-40B4-BE49-F238E27FC236}">
                <a16:creationId xmlns:a16="http://schemas.microsoft.com/office/drawing/2014/main" id="{093156D8-BEE2-4CCA-AEF5-91235B3B6928}"/>
              </a:ext>
            </a:extLst>
          </p:cNvPr>
          <p:cNvSpPr txBox="1"/>
          <p:nvPr/>
        </p:nvSpPr>
        <p:spPr>
          <a:xfrm>
            <a:off x="-107577" y="1376669"/>
            <a:ext cx="10810024" cy="3362139"/>
          </a:xfrm>
          <a:prstGeom prst="rect">
            <a:avLst/>
          </a:prstGeom>
          <a:noFill/>
        </p:spPr>
        <p:txBody>
          <a:bodyPr wrap="square">
            <a:spAutoFit/>
          </a:bodyPr>
          <a:lstStyle/>
          <a:p>
            <a:pPr marL="800100" indent="-342900">
              <a:lnSpc>
                <a:spcPct val="107000"/>
              </a:lnSpc>
              <a:buFont typeface="Arial" panose="020B0604020202020204" pitchFamily="34" charset="0"/>
              <a:buChar char="•"/>
            </a:pPr>
            <a:r>
              <a:rPr lang="en-AU" sz="2000" dirty="0"/>
              <a:t>The recommendations of a risk report will contain a </a:t>
            </a:r>
            <a:r>
              <a:rPr lang="en-AU" sz="2000" b="1" dirty="0"/>
              <a:t>detailed plan of action</a:t>
            </a:r>
            <a:r>
              <a:rPr lang="en-AU" sz="2000" dirty="0"/>
              <a:t> for the owner (“Risk Treatment” is essential per Clause 14)</a:t>
            </a:r>
          </a:p>
          <a:p>
            <a:pPr marL="457200">
              <a:lnSpc>
                <a:spcPct val="107000"/>
              </a:lnSpc>
            </a:pPr>
            <a:endParaRPr lang="en-AU" sz="2000" dirty="0"/>
          </a:p>
          <a:p>
            <a:pPr marL="800100" indent="-342900">
              <a:lnSpc>
                <a:spcPct val="107000"/>
              </a:lnSpc>
              <a:buFont typeface="Arial" panose="020B0604020202020204" pitchFamily="34" charset="0"/>
              <a:buChar char="•"/>
            </a:pPr>
            <a:r>
              <a:rPr lang="en-AU" sz="2000" dirty="0"/>
              <a:t>This plan </a:t>
            </a:r>
            <a:r>
              <a:rPr lang="en-AU" sz="2000" b="1" dirty="0"/>
              <a:t>should lay out the necessary steps for</a:t>
            </a:r>
          </a:p>
          <a:p>
            <a:pPr marL="1257300" lvl="1" indent="-342900">
              <a:lnSpc>
                <a:spcPct val="107000"/>
              </a:lnSpc>
              <a:buFont typeface="Arial" panose="020B0604020202020204" pitchFamily="34" charset="0"/>
              <a:buChar char="•"/>
            </a:pPr>
            <a:r>
              <a:rPr lang="en-AU" sz="2000" b="1" dirty="0"/>
              <a:t>prioritised mitigation of known risks </a:t>
            </a:r>
            <a:r>
              <a:rPr lang="en-AU" sz="2000" dirty="0"/>
              <a:t>or </a:t>
            </a:r>
          </a:p>
          <a:p>
            <a:pPr marL="1257300" lvl="1" indent="-342900">
              <a:lnSpc>
                <a:spcPct val="107000"/>
              </a:lnSpc>
              <a:buFont typeface="Arial" panose="020B0604020202020204" pitchFamily="34" charset="0"/>
              <a:buChar char="•"/>
            </a:pPr>
            <a:r>
              <a:rPr lang="en-AU" sz="2000" b="1" dirty="0"/>
              <a:t>improving their understanding of the probabilities </a:t>
            </a:r>
            <a:r>
              <a:rPr lang="en-AU" sz="2000" dirty="0"/>
              <a:t>involved</a:t>
            </a:r>
          </a:p>
          <a:p>
            <a:pPr marL="914400" lvl="1">
              <a:lnSpc>
                <a:spcPct val="107000"/>
              </a:lnSpc>
            </a:pPr>
            <a:endParaRPr lang="en-AU" sz="2000" dirty="0"/>
          </a:p>
          <a:p>
            <a:pPr marL="800100" indent="-342900">
              <a:lnSpc>
                <a:spcPct val="107000"/>
              </a:lnSpc>
              <a:buFont typeface="Arial" panose="020B0604020202020204" pitchFamily="34" charset="0"/>
              <a:buChar char="•"/>
            </a:pPr>
            <a:r>
              <a:rPr lang="en-AU" sz="2000" dirty="0"/>
              <a:t>The most crucial aspect of this plan is that it includes </a:t>
            </a:r>
            <a:r>
              <a:rPr lang="en-AU" sz="2000" b="1" dirty="0"/>
              <a:t>specific timeframes</a:t>
            </a:r>
            <a:endParaRPr lang="en-AU" sz="2000" dirty="0"/>
          </a:p>
          <a:p>
            <a:pPr marL="457200">
              <a:lnSpc>
                <a:spcPct val="107000"/>
              </a:lnSpc>
            </a:pPr>
            <a:endParaRPr lang="en-AU" sz="2000" dirty="0"/>
          </a:p>
          <a:p>
            <a:pPr marL="800100" indent="-342900">
              <a:lnSpc>
                <a:spcPct val="107000"/>
              </a:lnSpc>
              <a:buFont typeface="Arial" panose="020B0604020202020204" pitchFamily="34" charset="0"/>
              <a:buChar char="•"/>
            </a:pPr>
            <a:r>
              <a:rPr lang="en-AU" sz="2000" dirty="0"/>
              <a:t>It will in turn be a plan that we as a regulator can </a:t>
            </a:r>
            <a:r>
              <a:rPr lang="en-AU" sz="2000" b="1" dirty="0"/>
              <a:t>hold owners to account</a:t>
            </a:r>
            <a:r>
              <a:rPr lang="en-AU" sz="2000" dirty="0"/>
              <a:t>.</a:t>
            </a:r>
          </a:p>
        </p:txBody>
      </p:sp>
    </p:spTree>
    <p:extLst>
      <p:ext uri="{BB962C8B-B14F-4D97-AF65-F5344CB8AC3E}">
        <p14:creationId xmlns:p14="http://schemas.microsoft.com/office/powerpoint/2010/main" val="1799586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17</a:t>
            </a:fld>
            <a:endParaRPr lang="en-AU"/>
          </a:p>
        </p:txBody>
      </p:sp>
      <p:pic>
        <p:nvPicPr>
          <p:cNvPr id="2" name="Picture 1">
            <a:extLst>
              <a:ext uri="{FF2B5EF4-FFF2-40B4-BE49-F238E27FC236}">
                <a16:creationId xmlns:a16="http://schemas.microsoft.com/office/drawing/2014/main" id="{771AE6CD-D005-491A-B21F-FF65481697F9}"/>
              </a:ext>
            </a:extLst>
          </p:cNvPr>
          <p:cNvPicPr>
            <a:picLocks noChangeAspect="1"/>
          </p:cNvPicPr>
          <p:nvPr/>
        </p:nvPicPr>
        <p:blipFill>
          <a:blip r:embed="rId2"/>
          <a:stretch>
            <a:fillRect/>
          </a:stretch>
        </p:blipFill>
        <p:spPr>
          <a:xfrm>
            <a:off x="242502" y="215390"/>
            <a:ext cx="7419475" cy="6480610"/>
          </a:xfrm>
          <a:prstGeom prst="rect">
            <a:avLst/>
          </a:prstGeom>
        </p:spPr>
      </p:pic>
      <p:sp>
        <p:nvSpPr>
          <p:cNvPr id="6" name="Text Placeholder 1">
            <a:extLst>
              <a:ext uri="{FF2B5EF4-FFF2-40B4-BE49-F238E27FC236}">
                <a16:creationId xmlns:a16="http://schemas.microsoft.com/office/drawing/2014/main" id="{B9E1D463-D28D-462D-99F6-AEBC67860B94}"/>
              </a:ext>
            </a:extLst>
          </p:cNvPr>
          <p:cNvSpPr txBox="1">
            <a:spLocks/>
          </p:cNvSpPr>
          <p:nvPr/>
        </p:nvSpPr>
        <p:spPr>
          <a:xfrm>
            <a:off x="7874000" y="1786759"/>
            <a:ext cx="3376706" cy="4004441"/>
          </a:xfrm>
          <a:prstGeom prst="rect">
            <a:avLst/>
          </a:prstGeom>
          <a:ln>
            <a:noFill/>
          </a:ln>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latin typeface="Public Sans" pitchFamily="2" charset="0"/>
                <a:ea typeface="Arial" panose="020B0604020202020204" pitchFamily="34" charset="0"/>
                <a:cs typeface="Arial" panose="020B0604020202020204" pitchFamily="34" charset="0"/>
              </a:rPr>
              <a:t>Refer to the Regulation</a:t>
            </a:r>
          </a:p>
          <a:p>
            <a:pPr marL="0" indent="0">
              <a:buNone/>
            </a:pPr>
            <a:r>
              <a:rPr lang="en-AU" sz="2000" b="1" dirty="0">
                <a:latin typeface="Public Sans" pitchFamily="2" charset="0"/>
                <a:ea typeface="Arial" panose="020B0604020202020204" pitchFamily="34" charset="0"/>
                <a:cs typeface="Arial" panose="020B0604020202020204" pitchFamily="34" charset="0"/>
              </a:rPr>
              <a:t>Refer to the Methodologies</a:t>
            </a:r>
          </a:p>
          <a:p>
            <a:pPr marL="342900" indent="-342900">
              <a:buFont typeface="Symbol" panose="05050102010706020507" pitchFamily="18" charset="2"/>
              <a:buChar char=""/>
            </a:pPr>
            <a:r>
              <a:rPr lang="en-AU" sz="2000" dirty="0">
                <a:latin typeface="Public Sans" pitchFamily="2" charset="0"/>
                <a:ea typeface="Arial" panose="020B0604020202020204" pitchFamily="34" charset="0"/>
                <a:cs typeface="Arial" panose="020B0604020202020204" pitchFamily="34" charset="0"/>
              </a:rPr>
              <a:t>Does the report contain evidence of …</a:t>
            </a:r>
            <a:endParaRPr lang="en-AU" sz="2000" dirty="0">
              <a:latin typeface="Arial" panose="020B0604020202020204" pitchFamily="34" charset="0"/>
              <a:ea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en-AU" sz="2000" dirty="0">
                <a:latin typeface="Public Sans" pitchFamily="2" charset="0"/>
                <a:ea typeface="Arial" panose="020B0604020202020204" pitchFamily="34" charset="0"/>
                <a:cs typeface="Arial" panose="020B0604020202020204" pitchFamily="34" charset="0"/>
              </a:rPr>
              <a:t>Are there any assumptions stated?</a:t>
            </a:r>
            <a:endParaRPr lang="en-AU" sz="1800" dirty="0"/>
          </a:p>
        </p:txBody>
      </p:sp>
    </p:spTree>
    <p:extLst>
      <p:ext uri="{BB962C8B-B14F-4D97-AF65-F5344CB8AC3E}">
        <p14:creationId xmlns:p14="http://schemas.microsoft.com/office/powerpoint/2010/main" val="2979966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a:t>Uncertainties… Clarity…</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18</a:t>
            </a:fld>
            <a:endParaRPr lang="en-AU"/>
          </a:p>
        </p:txBody>
      </p:sp>
      <p:pic>
        <p:nvPicPr>
          <p:cNvPr id="5" name="Picture 4">
            <a:extLst>
              <a:ext uri="{FF2B5EF4-FFF2-40B4-BE49-F238E27FC236}">
                <a16:creationId xmlns:a16="http://schemas.microsoft.com/office/drawing/2014/main" id="{12CCD3B4-90AA-4B61-A482-11CA9258B9B8}"/>
              </a:ext>
            </a:extLst>
          </p:cNvPr>
          <p:cNvPicPr>
            <a:picLocks noChangeAspect="1"/>
          </p:cNvPicPr>
          <p:nvPr/>
        </p:nvPicPr>
        <p:blipFill>
          <a:blip r:embed="rId2"/>
          <a:stretch>
            <a:fillRect/>
          </a:stretch>
        </p:blipFill>
        <p:spPr>
          <a:xfrm>
            <a:off x="57450" y="1262074"/>
            <a:ext cx="6805441" cy="4842889"/>
          </a:xfrm>
          <a:prstGeom prst="rect">
            <a:avLst/>
          </a:prstGeom>
        </p:spPr>
      </p:pic>
      <p:sp>
        <p:nvSpPr>
          <p:cNvPr id="7" name="TextBox 6">
            <a:extLst>
              <a:ext uri="{FF2B5EF4-FFF2-40B4-BE49-F238E27FC236}">
                <a16:creationId xmlns:a16="http://schemas.microsoft.com/office/drawing/2014/main" id="{D43CB630-34B8-490E-9B9F-B9598E384E60}"/>
              </a:ext>
            </a:extLst>
          </p:cNvPr>
          <p:cNvSpPr txBox="1"/>
          <p:nvPr/>
        </p:nvSpPr>
        <p:spPr>
          <a:xfrm>
            <a:off x="6642847" y="1606027"/>
            <a:ext cx="5325035" cy="3231654"/>
          </a:xfrm>
          <a:prstGeom prst="rect">
            <a:avLst/>
          </a:prstGeom>
          <a:noFill/>
        </p:spPr>
        <p:txBody>
          <a:bodyPr wrap="square">
            <a:spAutoFit/>
          </a:bodyPr>
          <a:lstStyle/>
          <a:p>
            <a:pPr marL="342900" indent="-342900">
              <a:buFont typeface="Arial" panose="020B0604020202020204" pitchFamily="34" charset="0"/>
              <a:buChar char="•"/>
            </a:pPr>
            <a:r>
              <a:rPr lang="en-AU" sz="2000" dirty="0"/>
              <a:t>Scarce information –&gt; large uncertainties –&gt; you must document your assumptions</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b="1" dirty="0"/>
              <a:t>Document assumptions</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At the </a:t>
            </a:r>
            <a:r>
              <a:rPr lang="en-AU" sz="2000" b="1" dirty="0"/>
              <a:t>conclusion of the risk assessment process</a:t>
            </a:r>
            <a:r>
              <a:rPr lang="en-AU" sz="2000" dirty="0"/>
              <a:t>, </a:t>
            </a:r>
            <a:r>
              <a:rPr lang="en-AU" sz="2000" b="1" dirty="0"/>
              <a:t>prepare a very clear action plan</a:t>
            </a:r>
            <a:r>
              <a:rPr lang="en-AU" sz="2000" dirty="0"/>
              <a:t> for owner so those uncertainties</a:t>
            </a:r>
            <a:r>
              <a:rPr lang="en-AU" sz="2000" b="1" dirty="0"/>
              <a:t> </a:t>
            </a:r>
            <a:r>
              <a:rPr lang="en-AU" sz="2000" dirty="0"/>
              <a:t>can be reduced – reference to Clause 14</a:t>
            </a:r>
            <a:r>
              <a:rPr lang="en-AU" sz="2400" dirty="0"/>
              <a:t>.</a:t>
            </a:r>
          </a:p>
        </p:txBody>
      </p:sp>
      <p:sp>
        <p:nvSpPr>
          <p:cNvPr id="6" name="Rectangle 5">
            <a:extLst>
              <a:ext uri="{FF2B5EF4-FFF2-40B4-BE49-F238E27FC236}">
                <a16:creationId xmlns:a16="http://schemas.microsoft.com/office/drawing/2014/main" id="{A1105797-1C6D-44D4-9163-075B1929B580}"/>
              </a:ext>
            </a:extLst>
          </p:cNvPr>
          <p:cNvSpPr/>
          <p:nvPr/>
        </p:nvSpPr>
        <p:spPr>
          <a:xfrm>
            <a:off x="351235" y="5737414"/>
            <a:ext cx="1138518"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B8E909C3-24DE-47A7-8632-B09F387DB63F}"/>
              </a:ext>
            </a:extLst>
          </p:cNvPr>
          <p:cNvSpPr/>
          <p:nvPr/>
        </p:nvSpPr>
        <p:spPr>
          <a:xfrm>
            <a:off x="1761309" y="2125714"/>
            <a:ext cx="1698862" cy="1755506"/>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FBD5D5D4-4DAA-459F-8B50-A77B3B18D72D}"/>
              </a:ext>
            </a:extLst>
          </p:cNvPr>
          <p:cNvSpPr/>
          <p:nvPr/>
        </p:nvSpPr>
        <p:spPr>
          <a:xfrm>
            <a:off x="2337049" y="2697171"/>
            <a:ext cx="383040" cy="550447"/>
          </a:xfrm>
          <a:prstGeom prst="ellipse">
            <a:avLst/>
          </a:prstGeom>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a:extLst>
              <a:ext uri="{FF2B5EF4-FFF2-40B4-BE49-F238E27FC236}">
                <a16:creationId xmlns:a16="http://schemas.microsoft.com/office/drawing/2014/main" id="{1A564C6A-222F-4BA9-8E12-195975281B14}"/>
              </a:ext>
            </a:extLst>
          </p:cNvPr>
          <p:cNvCxnSpPr>
            <a:cxnSpLocks/>
            <a:endCxn id="12" idx="7"/>
          </p:cNvCxnSpPr>
          <p:nvPr/>
        </p:nvCxnSpPr>
        <p:spPr>
          <a:xfrm flipH="1">
            <a:off x="2663994" y="2436147"/>
            <a:ext cx="425337" cy="341635"/>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825F55F-FCB5-4622-9886-9CDCB7155393}"/>
              </a:ext>
            </a:extLst>
          </p:cNvPr>
          <p:cNvSpPr/>
          <p:nvPr/>
        </p:nvSpPr>
        <p:spPr>
          <a:xfrm>
            <a:off x="3047338" y="4767314"/>
            <a:ext cx="184868" cy="200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77F899B0-DBA4-4C49-A714-DC76B6B4300F}"/>
              </a:ext>
            </a:extLst>
          </p:cNvPr>
          <p:cNvSpPr/>
          <p:nvPr/>
        </p:nvSpPr>
        <p:spPr>
          <a:xfrm>
            <a:off x="1183541" y="2835596"/>
            <a:ext cx="156365" cy="143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9896B495-2C78-4213-BC4B-90EE680EE618}"/>
              </a:ext>
            </a:extLst>
          </p:cNvPr>
          <p:cNvSpPr/>
          <p:nvPr/>
        </p:nvSpPr>
        <p:spPr>
          <a:xfrm>
            <a:off x="2607883" y="4294019"/>
            <a:ext cx="251680" cy="2533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53A177ED-6AD9-4A03-87E7-30D4EE23610A}"/>
              </a:ext>
            </a:extLst>
          </p:cNvPr>
          <p:cNvSpPr/>
          <p:nvPr/>
        </p:nvSpPr>
        <p:spPr>
          <a:xfrm>
            <a:off x="1577535" y="3700514"/>
            <a:ext cx="159246" cy="146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9" name="Straight Arrow Connector 28">
            <a:extLst>
              <a:ext uri="{FF2B5EF4-FFF2-40B4-BE49-F238E27FC236}">
                <a16:creationId xmlns:a16="http://schemas.microsoft.com/office/drawing/2014/main" id="{C9A2FA19-9212-4B52-A8C7-9591C0D82852}"/>
              </a:ext>
            </a:extLst>
          </p:cNvPr>
          <p:cNvCxnSpPr>
            <a:cxnSpLocks/>
          </p:cNvCxnSpPr>
          <p:nvPr/>
        </p:nvCxnSpPr>
        <p:spPr>
          <a:xfrm flipV="1">
            <a:off x="2476653" y="3222832"/>
            <a:ext cx="51916" cy="65838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74F27EF-32C5-4D5B-9987-0A4D6FF096E8}"/>
              </a:ext>
            </a:extLst>
          </p:cNvPr>
          <p:cNvCxnSpPr>
            <a:cxnSpLocks/>
          </p:cNvCxnSpPr>
          <p:nvPr/>
        </p:nvCxnSpPr>
        <p:spPr>
          <a:xfrm flipH="1" flipV="1">
            <a:off x="2720089" y="3070864"/>
            <a:ext cx="639893" cy="40506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1051852-FBCF-4A3B-A0B5-A5FA6BF2F4D8}"/>
              </a:ext>
            </a:extLst>
          </p:cNvPr>
          <p:cNvCxnSpPr>
            <a:cxnSpLocks/>
          </p:cNvCxnSpPr>
          <p:nvPr/>
        </p:nvCxnSpPr>
        <p:spPr>
          <a:xfrm flipV="1">
            <a:off x="1780160" y="2978855"/>
            <a:ext cx="538038" cy="6263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923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19</a:t>
            </a:fld>
            <a:endParaRPr lang="en-AU"/>
          </a:p>
        </p:txBody>
      </p:sp>
      <p:pic>
        <p:nvPicPr>
          <p:cNvPr id="5" name="Picture 4">
            <a:extLst>
              <a:ext uri="{FF2B5EF4-FFF2-40B4-BE49-F238E27FC236}">
                <a16:creationId xmlns:a16="http://schemas.microsoft.com/office/drawing/2014/main" id="{547105BB-DB0F-41C0-9892-1DB1EDD5DD29}"/>
              </a:ext>
            </a:extLst>
          </p:cNvPr>
          <p:cNvPicPr>
            <a:picLocks noChangeAspect="1"/>
          </p:cNvPicPr>
          <p:nvPr/>
        </p:nvPicPr>
        <p:blipFill>
          <a:blip r:embed="rId2"/>
          <a:stretch>
            <a:fillRect/>
          </a:stretch>
        </p:blipFill>
        <p:spPr>
          <a:xfrm>
            <a:off x="1173053" y="136874"/>
            <a:ext cx="9845893" cy="6584251"/>
          </a:xfrm>
          <a:prstGeom prst="rect">
            <a:avLst/>
          </a:prstGeom>
        </p:spPr>
      </p:pic>
    </p:spTree>
    <p:extLst>
      <p:ext uri="{BB962C8B-B14F-4D97-AF65-F5344CB8AC3E}">
        <p14:creationId xmlns:p14="http://schemas.microsoft.com/office/powerpoint/2010/main" val="34286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0B296C-416C-469E-A9BC-C14194E5BBC4}"/>
              </a:ext>
            </a:extLst>
          </p:cNvPr>
          <p:cNvSpPr>
            <a:spLocks noGrp="1"/>
          </p:cNvSpPr>
          <p:nvPr>
            <p:ph type="ftr" sz="quarter" idx="11"/>
          </p:nvPr>
        </p:nvSpPr>
        <p:spPr/>
        <p:txBody>
          <a:bodyPr/>
          <a:lstStyle/>
          <a:p>
            <a:r>
              <a:rPr lang="en-US"/>
              <a:t>Descriptor</a:t>
            </a:r>
            <a:endParaRPr lang="en-AU"/>
          </a:p>
        </p:txBody>
      </p:sp>
      <p:sp>
        <p:nvSpPr>
          <p:cNvPr id="3" name="Slide Number Placeholder 2">
            <a:extLst>
              <a:ext uri="{FF2B5EF4-FFF2-40B4-BE49-F238E27FC236}">
                <a16:creationId xmlns:a16="http://schemas.microsoft.com/office/drawing/2014/main" id="{0532AAC3-E096-4AEB-9211-C45886446000}"/>
              </a:ext>
            </a:extLst>
          </p:cNvPr>
          <p:cNvSpPr>
            <a:spLocks noGrp="1"/>
          </p:cNvSpPr>
          <p:nvPr>
            <p:ph type="sldNum" sz="quarter" idx="12"/>
          </p:nvPr>
        </p:nvSpPr>
        <p:spPr/>
        <p:txBody>
          <a:bodyPr/>
          <a:lstStyle/>
          <a:p>
            <a:fld id="{10A01DC5-1685-4615-8240-15192985C6A2}" type="slidenum">
              <a:rPr lang="en-AU" smtClean="0"/>
              <a:t>2</a:t>
            </a:fld>
            <a:endParaRPr lang="en-AU"/>
          </a:p>
        </p:txBody>
      </p:sp>
      <p:pic>
        <p:nvPicPr>
          <p:cNvPr id="4" name="Picture 3">
            <a:extLst>
              <a:ext uri="{FF2B5EF4-FFF2-40B4-BE49-F238E27FC236}">
                <a16:creationId xmlns:a16="http://schemas.microsoft.com/office/drawing/2014/main" id="{79630761-BD76-4BC9-95CE-547955EB2400}"/>
              </a:ext>
            </a:extLst>
          </p:cNvPr>
          <p:cNvPicPr>
            <a:picLocks noChangeAspect="1"/>
          </p:cNvPicPr>
          <p:nvPr/>
        </p:nvPicPr>
        <p:blipFill>
          <a:blip r:embed="rId3"/>
          <a:stretch>
            <a:fillRect/>
          </a:stretch>
        </p:blipFill>
        <p:spPr>
          <a:xfrm>
            <a:off x="218740" y="162000"/>
            <a:ext cx="11754519" cy="6611917"/>
          </a:xfrm>
          <a:prstGeom prst="rect">
            <a:avLst/>
          </a:prstGeom>
        </p:spPr>
      </p:pic>
    </p:spTree>
    <p:extLst>
      <p:ext uri="{BB962C8B-B14F-4D97-AF65-F5344CB8AC3E}">
        <p14:creationId xmlns:p14="http://schemas.microsoft.com/office/powerpoint/2010/main" val="4268412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7644F3-FD91-4ABF-88F9-F2E0E4C813BB}"/>
              </a:ext>
              <a:ext uri="{C183D7F6-B498-43B3-948B-1728B52AA6E4}">
                <adec:decorative xmlns:adec="http://schemas.microsoft.com/office/drawing/2017/decorative" val="1"/>
              </a:ext>
            </a:extLst>
          </p:cNvPr>
          <p:cNvSpPr/>
          <p:nvPr/>
        </p:nvSpPr>
        <p:spPr>
          <a:xfrm>
            <a:off x="1051928" y="5534684"/>
            <a:ext cx="50440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grpSp>
        <p:nvGrpSpPr>
          <p:cNvPr id="7" name="Group 6"/>
          <p:cNvGrpSpPr/>
          <p:nvPr/>
        </p:nvGrpSpPr>
        <p:grpSpPr>
          <a:xfrm>
            <a:off x="4334256" y="1481328"/>
            <a:ext cx="3246120" cy="2926080"/>
            <a:chOff x="2514600" y="2167128"/>
            <a:chExt cx="3246120" cy="2926080"/>
          </a:xfrm>
        </p:grpSpPr>
        <p:sp>
          <p:nvSpPr>
            <p:cNvPr id="5" name="TextBox 4"/>
            <p:cNvSpPr txBox="1"/>
            <p:nvPr/>
          </p:nvSpPr>
          <p:spPr>
            <a:xfrm>
              <a:off x="2514600" y="2306729"/>
              <a:ext cx="3246120" cy="2646878"/>
            </a:xfrm>
            <a:prstGeom prst="rect">
              <a:avLst/>
            </a:prstGeom>
            <a:noFill/>
          </p:spPr>
          <p:txBody>
            <a:bodyPr wrap="square" rtlCol="0">
              <a:spAutoFit/>
            </a:bodyPr>
            <a:lstStyle/>
            <a:p>
              <a:pPr algn="ctr"/>
              <a:r>
                <a:rPr lang="en-AU" sz="16600" b="1">
                  <a:solidFill>
                    <a:srgbClr val="D7153A"/>
                  </a:solidFill>
                </a:rPr>
                <a:t>?</a:t>
              </a:r>
            </a:p>
          </p:txBody>
        </p:sp>
        <p:sp>
          <p:nvSpPr>
            <p:cNvPr id="6" name="Flowchart: Connector 5"/>
            <p:cNvSpPr/>
            <p:nvPr/>
          </p:nvSpPr>
          <p:spPr>
            <a:xfrm>
              <a:off x="2761488" y="2167128"/>
              <a:ext cx="2889504" cy="2926080"/>
            </a:xfrm>
            <a:prstGeom prst="flowChartConnector">
              <a:avLst/>
            </a:prstGeom>
            <a:noFill/>
            <a:ln w="762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ln>
                  <a:solidFill>
                    <a:srgbClr val="D7153A"/>
                  </a:solidFill>
                </a:ln>
              </a:endParaRPr>
            </a:p>
          </p:txBody>
        </p:sp>
      </p:grpSp>
    </p:spTree>
    <p:extLst>
      <p:ext uri="{BB962C8B-B14F-4D97-AF65-F5344CB8AC3E}">
        <p14:creationId xmlns:p14="http://schemas.microsoft.com/office/powerpoint/2010/main" val="324342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dirty="0"/>
              <a:t>Assumptions… Uncertainties…</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21</a:t>
            </a:fld>
            <a:endParaRPr lang="en-AU"/>
          </a:p>
        </p:txBody>
      </p:sp>
      <p:sp>
        <p:nvSpPr>
          <p:cNvPr id="6" name="Rectangle 5">
            <a:extLst>
              <a:ext uri="{FF2B5EF4-FFF2-40B4-BE49-F238E27FC236}">
                <a16:creationId xmlns:a16="http://schemas.microsoft.com/office/drawing/2014/main" id="{A1105797-1C6D-44D4-9163-075B1929B580}"/>
              </a:ext>
            </a:extLst>
          </p:cNvPr>
          <p:cNvSpPr/>
          <p:nvPr/>
        </p:nvSpPr>
        <p:spPr>
          <a:xfrm>
            <a:off x="351235" y="5737414"/>
            <a:ext cx="1138518"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A2B60F1F-7B54-4086-8460-45B518A97744}"/>
              </a:ext>
            </a:extLst>
          </p:cNvPr>
          <p:cNvSpPr txBox="1"/>
          <p:nvPr/>
        </p:nvSpPr>
        <p:spPr>
          <a:xfrm>
            <a:off x="261388" y="1473420"/>
            <a:ext cx="11276188" cy="3170099"/>
          </a:xfrm>
          <a:prstGeom prst="rect">
            <a:avLst/>
          </a:prstGeom>
          <a:noFill/>
        </p:spPr>
        <p:txBody>
          <a:bodyPr wrap="square">
            <a:spAutoFit/>
          </a:bodyPr>
          <a:lstStyle/>
          <a:p>
            <a:pPr marL="342900" indent="-342900">
              <a:buFont typeface="Arial" panose="020B0604020202020204" pitchFamily="34" charset="0"/>
              <a:buChar char="•"/>
            </a:pPr>
            <a:r>
              <a:rPr lang="en-AU" sz="2000" dirty="0"/>
              <a:t>Even a </a:t>
            </a:r>
            <a:r>
              <a:rPr lang="en-AU" sz="2000" b="1" dirty="0"/>
              <a:t>screening level assessment </a:t>
            </a:r>
            <a:r>
              <a:rPr lang="en-AU" sz="2000" dirty="0"/>
              <a:t>can be quantitative</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As soon as the owner thinks the societal risk rating is above the safety threshold, tell DSNSW</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Draft / Interim / etc - these words mean nothing to us as a regulator and they do not feature in our regulatory framework</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We accept risk reports have the best available information within them, at the time the report is produced.</a:t>
            </a:r>
          </a:p>
        </p:txBody>
      </p:sp>
    </p:spTree>
    <p:extLst>
      <p:ext uri="{BB962C8B-B14F-4D97-AF65-F5344CB8AC3E}">
        <p14:creationId xmlns:p14="http://schemas.microsoft.com/office/powerpoint/2010/main" val="81163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lstStyle/>
          <a:p>
            <a:r>
              <a:rPr lang="en-AU"/>
              <a:t>SFAIRP assessment</a:t>
            </a:r>
          </a:p>
        </p:txBody>
      </p:sp>
      <p:sp>
        <p:nvSpPr>
          <p:cNvPr id="3" name="Text Placeholder 2">
            <a:extLst>
              <a:ext uri="{FF2B5EF4-FFF2-40B4-BE49-F238E27FC236}">
                <a16:creationId xmlns:a16="http://schemas.microsoft.com/office/drawing/2014/main" id="{11ABA65F-0E7F-45A5-88A2-9BA6AFF5C978}"/>
              </a:ext>
            </a:extLst>
          </p:cNvPr>
          <p:cNvSpPr>
            <a:spLocks noGrp="1"/>
          </p:cNvSpPr>
          <p:nvPr>
            <p:ph type="body" sz="quarter" idx="10"/>
          </p:nvPr>
        </p:nvSpPr>
        <p:spPr>
          <a:xfrm>
            <a:off x="540000" y="5652000"/>
            <a:ext cx="10242886" cy="523717"/>
          </a:xfrm>
        </p:spPr>
        <p:txBody>
          <a:bodyPr/>
          <a:lstStyle/>
          <a:p>
            <a:r>
              <a:rPr lang="en-AU"/>
              <a:t>Peter Boyd – Governance &amp; Assurance Manager, Dams Safety NSW</a:t>
            </a:r>
          </a:p>
        </p:txBody>
      </p:sp>
      <p:sp>
        <p:nvSpPr>
          <p:cNvPr id="5" name="Text Placeholder 4">
            <a:extLst>
              <a:ext uri="{FF2B5EF4-FFF2-40B4-BE49-F238E27FC236}">
                <a16:creationId xmlns:a16="http://schemas.microsoft.com/office/drawing/2014/main" id="{E23157B4-E3E6-42E3-94F0-D8AFBA85AE33}"/>
              </a:ext>
            </a:extLst>
          </p:cNvPr>
          <p:cNvSpPr>
            <a:spLocks noGrp="1"/>
          </p:cNvSpPr>
          <p:nvPr>
            <p:ph type="body" sz="quarter" idx="11"/>
          </p:nvPr>
        </p:nvSpPr>
        <p:spPr>
          <a:xfrm>
            <a:off x="540000" y="360000"/>
            <a:ext cx="2778613" cy="2786400"/>
          </a:xfrm>
        </p:spPr>
        <p:txBody>
          <a:bodyPr/>
          <a:lstStyle/>
          <a:p>
            <a:r>
              <a:rPr lang="en-US">
                <a:latin typeface="Public Sans ExtraLight"/>
              </a:rPr>
              <a:t>4</a:t>
            </a:r>
            <a:endParaRPr lang="en-US"/>
          </a:p>
        </p:txBody>
      </p:sp>
    </p:spTree>
    <p:extLst>
      <p:ext uri="{BB962C8B-B14F-4D97-AF65-F5344CB8AC3E}">
        <p14:creationId xmlns:p14="http://schemas.microsoft.com/office/powerpoint/2010/main" val="374900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dirty="0">
                <a:solidFill>
                  <a:schemeClr val="bg2"/>
                </a:solidFill>
              </a:rPr>
              <a:t>Dams Safety Regulation 2019</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23</a:t>
            </a:fld>
            <a:endParaRPr lang="en-AU"/>
          </a:p>
        </p:txBody>
      </p:sp>
      <p:sp>
        <p:nvSpPr>
          <p:cNvPr id="6" name="TextBox 5">
            <a:extLst>
              <a:ext uri="{FF2B5EF4-FFF2-40B4-BE49-F238E27FC236}">
                <a16:creationId xmlns:a16="http://schemas.microsoft.com/office/drawing/2014/main" id="{07BFF2EC-E9E6-480F-A51B-6A3F19A60CF3}"/>
              </a:ext>
            </a:extLst>
          </p:cNvPr>
          <p:cNvSpPr txBox="1"/>
          <p:nvPr/>
        </p:nvSpPr>
        <p:spPr>
          <a:xfrm>
            <a:off x="252424" y="1798361"/>
            <a:ext cx="10957458" cy="3569054"/>
          </a:xfrm>
          <a:prstGeom prst="rect">
            <a:avLst/>
          </a:prstGeom>
          <a:noFill/>
        </p:spPr>
        <p:txBody>
          <a:bodyPr wrap="square">
            <a:spAutoFit/>
          </a:bodyPr>
          <a:lstStyle/>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1" i="0" u="none" strike="noStrike" kern="1200" cap="none" spc="0" normalizeH="0" baseline="0" noProof="0" dirty="0">
                <a:ln>
                  <a:noFill/>
                </a:ln>
                <a:solidFill>
                  <a:prstClr val="black"/>
                </a:solidFill>
                <a:effectLst/>
                <a:uLnTx/>
                <a:uFillTx/>
                <a:ea typeface="Calibri" panose="020F0502020204030204" pitchFamily="34" charset="0"/>
                <a:cs typeface="Arial-BoldMT"/>
              </a:rPr>
              <a:t>15	Assessment of societal and individual risk rating</a:t>
            </a:r>
            <a:endPar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algn="l"/>
            <a:r>
              <a:rPr lang="en-AU" sz="2000" b="0" i="0" u="none" strike="noStrike" baseline="0" dirty="0"/>
              <a:t>	(1)	The owner of a declared dam (other than a proposed dam) </a:t>
            </a:r>
            <a:r>
              <a:rPr lang="en-AU" sz="2000" b="0" i="0" u="none" strike="noStrike" baseline="0" dirty="0">
                <a:highlight>
                  <a:srgbClr val="FFFF00"/>
                </a:highlight>
              </a:rPr>
              <a:t>must use the risk 	</a:t>
            </a:r>
            <a:r>
              <a:rPr lang="en-AU" sz="2000" b="0" i="0" u="none" strike="noStrike" baseline="0" dirty="0"/>
              <a:t>		</a:t>
            </a:r>
            <a:r>
              <a:rPr lang="en-AU" sz="2000" b="0" i="0" u="none" strike="noStrike" baseline="0" dirty="0">
                <a:highlight>
                  <a:srgbClr val="FFFF00"/>
                </a:highlight>
              </a:rPr>
              <a:t>management framework under clause 14 </a:t>
            </a:r>
            <a:r>
              <a:rPr lang="en-AU" sz="2000" b="0" i="0" u="none" strike="noStrike" baseline="0" dirty="0"/>
              <a:t>to produce a written report on all 			foreseeable risks to the dam – </a:t>
            </a:r>
          </a:p>
          <a:p>
            <a:pPr algn="l"/>
            <a:r>
              <a:rPr lang="en-AU" sz="2000" dirty="0"/>
              <a:t>	</a:t>
            </a:r>
            <a:r>
              <a:rPr lang="en-AU" sz="2000" b="0" i="0" u="none" strike="noStrike" baseline="0" dirty="0"/>
              <a:t>	(a) at least once every 5 years,</a:t>
            </a:r>
          </a:p>
          <a:p>
            <a:pPr algn="l"/>
            <a:endParaRPr lang="en-AU" sz="2000" b="0" i="0" u="none" strike="noStrike" baseline="0" dirty="0"/>
          </a:p>
          <a:p>
            <a:pPr algn="l"/>
            <a:r>
              <a:rPr lang="en-AU" sz="2000" b="0" i="0" u="none" strike="noStrike" baseline="0" dirty="0"/>
              <a:t>	(3)	In preparing a report under this clause, the dam owner must also set out in the 		report - </a:t>
            </a:r>
          </a:p>
          <a:p>
            <a:pPr algn="l"/>
            <a:r>
              <a:rPr lang="en-AU" sz="2000" b="0" i="0" u="none" strike="noStrike" baseline="0" dirty="0"/>
              <a:t>		(a) the societal risk rating and the highest individual risk rating of the dam - </a:t>
            </a:r>
          </a:p>
          <a:p>
            <a:pPr marL="2343104" lvl="3" indent="-514350">
              <a:buAutoNum type="romanLcParenBoth"/>
            </a:pPr>
            <a:r>
              <a:rPr lang="en-AU" sz="2000" b="0" i="0" u="none" strike="noStrike" baseline="0" dirty="0"/>
              <a:t>calculated in accordance with the </a:t>
            </a:r>
            <a:r>
              <a:rPr lang="en-AU" sz="2000" b="0" i="1" u="none" strike="noStrike" baseline="0" dirty="0">
                <a:highlight>
                  <a:srgbClr val="FFFF00"/>
                </a:highlight>
              </a:rPr>
              <a:t>Societal and Individual Risk Rating Methodology </a:t>
            </a:r>
            <a:r>
              <a:rPr lang="en-AU" sz="2000" b="0" i="1" u="none" strike="noStrike" baseline="0" dirty="0"/>
              <a:t>  </a:t>
            </a:r>
            <a:r>
              <a:rPr lang="en-AU" sz="2000" b="0" i="0" u="none" strike="noStrike" baseline="0" dirty="0"/>
              <a:t>published in Gazette No 113 of 18 March 2022, </a:t>
            </a:r>
            <a:endParaRPr lang="en-AU" sz="2000" dirty="0"/>
          </a:p>
        </p:txBody>
      </p:sp>
    </p:spTree>
    <p:extLst>
      <p:ext uri="{BB962C8B-B14F-4D97-AF65-F5344CB8AC3E}">
        <p14:creationId xmlns:p14="http://schemas.microsoft.com/office/powerpoint/2010/main" val="251490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dirty="0">
                <a:solidFill>
                  <a:schemeClr val="bg2"/>
                </a:solidFill>
              </a:rPr>
              <a:t>Dams Safety Regulation 2019</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24</a:t>
            </a:fld>
            <a:endParaRPr lang="en-AU"/>
          </a:p>
        </p:txBody>
      </p:sp>
      <p:pic>
        <p:nvPicPr>
          <p:cNvPr id="5" name="Picture 4">
            <a:extLst>
              <a:ext uri="{FF2B5EF4-FFF2-40B4-BE49-F238E27FC236}">
                <a16:creationId xmlns:a16="http://schemas.microsoft.com/office/drawing/2014/main" id="{1ED8083C-75A2-4864-9276-48F3D351BB6C}"/>
              </a:ext>
            </a:extLst>
          </p:cNvPr>
          <p:cNvPicPr>
            <a:picLocks noChangeAspect="1"/>
          </p:cNvPicPr>
          <p:nvPr/>
        </p:nvPicPr>
        <p:blipFill>
          <a:blip r:embed="rId2"/>
          <a:stretch>
            <a:fillRect/>
          </a:stretch>
        </p:blipFill>
        <p:spPr>
          <a:xfrm>
            <a:off x="451631" y="9291"/>
            <a:ext cx="10188162" cy="6848709"/>
          </a:xfrm>
          <a:prstGeom prst="rect">
            <a:avLst/>
          </a:prstGeom>
          <a:ln>
            <a:solidFill>
              <a:srgbClr val="FF0000"/>
            </a:solidFill>
          </a:ln>
        </p:spPr>
      </p:pic>
      <p:pic>
        <p:nvPicPr>
          <p:cNvPr id="7" name="Picture 6">
            <a:extLst>
              <a:ext uri="{FF2B5EF4-FFF2-40B4-BE49-F238E27FC236}">
                <a16:creationId xmlns:a16="http://schemas.microsoft.com/office/drawing/2014/main" id="{F3A8B0A5-B2C3-47AE-8078-68ED8FDA9BB7}"/>
              </a:ext>
            </a:extLst>
          </p:cNvPr>
          <p:cNvPicPr>
            <a:picLocks noChangeAspect="1"/>
          </p:cNvPicPr>
          <p:nvPr/>
        </p:nvPicPr>
        <p:blipFill>
          <a:blip r:embed="rId2"/>
          <a:stretch>
            <a:fillRect/>
          </a:stretch>
        </p:blipFill>
        <p:spPr>
          <a:xfrm>
            <a:off x="455865" y="0"/>
            <a:ext cx="10188162" cy="6848709"/>
          </a:xfrm>
          <a:prstGeom prst="rect">
            <a:avLst/>
          </a:prstGeom>
          <a:ln>
            <a:solidFill>
              <a:srgbClr val="FF0000"/>
            </a:solidFill>
          </a:ln>
        </p:spPr>
      </p:pic>
      <p:sp>
        <p:nvSpPr>
          <p:cNvPr id="8" name="TextBox 7">
            <a:extLst>
              <a:ext uri="{FF2B5EF4-FFF2-40B4-BE49-F238E27FC236}">
                <a16:creationId xmlns:a16="http://schemas.microsoft.com/office/drawing/2014/main" id="{727DE946-3505-4522-B59F-D946CAD2E385}"/>
              </a:ext>
            </a:extLst>
          </p:cNvPr>
          <p:cNvSpPr txBox="1"/>
          <p:nvPr/>
        </p:nvSpPr>
        <p:spPr>
          <a:xfrm>
            <a:off x="2679405" y="648159"/>
            <a:ext cx="1805302" cy="738664"/>
          </a:xfrm>
          <a:prstGeom prst="rect">
            <a:avLst/>
          </a:prstGeom>
          <a:noFill/>
        </p:spPr>
        <p:txBody>
          <a:bodyPr wrap="none" rtlCol="0">
            <a:spAutoFit/>
          </a:bodyPr>
          <a:lstStyle/>
          <a:p>
            <a:r>
              <a:rPr lang="en-AU" sz="1400" dirty="0">
                <a:latin typeface="Arial" panose="020B0604020202020204" pitchFamily="34" charset="0"/>
                <a:cs typeface="Arial" panose="020B0604020202020204" pitchFamily="34" charset="0"/>
              </a:rPr>
              <a:t>Societal risk rating </a:t>
            </a:r>
          </a:p>
          <a:p>
            <a:r>
              <a:rPr lang="en-AU" sz="1400" dirty="0">
                <a:latin typeface="Arial" panose="020B0604020202020204" pitchFamily="34" charset="0"/>
                <a:cs typeface="Arial" panose="020B0604020202020204" pitchFamily="34" charset="0"/>
              </a:rPr>
              <a:t>for an existing dam -</a:t>
            </a:r>
          </a:p>
          <a:p>
            <a:r>
              <a:rPr lang="en-AU" sz="1400" dirty="0">
                <a:latin typeface="Arial" panose="020B0604020202020204" pitchFamily="34" charset="0"/>
                <a:cs typeface="Arial" panose="020B0604020202020204" pitchFamily="34" charset="0"/>
              </a:rPr>
              <a:t>0.001</a:t>
            </a:r>
          </a:p>
        </p:txBody>
      </p:sp>
      <p:cxnSp>
        <p:nvCxnSpPr>
          <p:cNvPr id="9" name="Straight Arrow Connector 8">
            <a:extLst>
              <a:ext uri="{FF2B5EF4-FFF2-40B4-BE49-F238E27FC236}">
                <a16:creationId xmlns:a16="http://schemas.microsoft.com/office/drawing/2014/main" id="{25E090FC-798F-4DBD-B8DB-59ADE2395315}"/>
              </a:ext>
            </a:extLst>
          </p:cNvPr>
          <p:cNvCxnSpPr>
            <a:cxnSpLocks/>
          </p:cNvCxnSpPr>
          <p:nvPr/>
        </p:nvCxnSpPr>
        <p:spPr>
          <a:xfrm flipH="1">
            <a:off x="3141590" y="1121833"/>
            <a:ext cx="346677" cy="444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Flowchart: Decision 10">
            <a:extLst>
              <a:ext uri="{FF2B5EF4-FFF2-40B4-BE49-F238E27FC236}">
                <a16:creationId xmlns:a16="http://schemas.microsoft.com/office/drawing/2014/main" id="{6C53CDEC-DAA7-40DB-A2D1-B7FF95B92358}"/>
              </a:ext>
            </a:extLst>
          </p:cNvPr>
          <p:cNvSpPr/>
          <p:nvPr/>
        </p:nvSpPr>
        <p:spPr>
          <a:xfrm>
            <a:off x="6291428" y="2997492"/>
            <a:ext cx="84305" cy="98898"/>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03093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dirty="0">
                <a:solidFill>
                  <a:schemeClr val="bg2"/>
                </a:solidFill>
              </a:rPr>
              <a:t>Dams Safety Regulation 2019</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25</a:t>
            </a:fld>
            <a:endParaRPr lang="en-AU"/>
          </a:p>
        </p:txBody>
      </p:sp>
      <p:sp>
        <p:nvSpPr>
          <p:cNvPr id="5" name="TextBox 4">
            <a:extLst>
              <a:ext uri="{FF2B5EF4-FFF2-40B4-BE49-F238E27FC236}">
                <a16:creationId xmlns:a16="http://schemas.microsoft.com/office/drawing/2014/main" id="{19774238-30C7-4858-B7E3-D0CC26E3DEDF}"/>
              </a:ext>
            </a:extLst>
          </p:cNvPr>
          <p:cNvSpPr txBox="1"/>
          <p:nvPr/>
        </p:nvSpPr>
        <p:spPr>
          <a:xfrm>
            <a:off x="277792" y="1553020"/>
            <a:ext cx="11204294" cy="3443187"/>
          </a:xfrm>
          <a:prstGeom prst="rect">
            <a:avLst/>
          </a:prstGeom>
          <a:noFill/>
        </p:spPr>
        <p:txBody>
          <a:bodyPr wrap="square" rtlCol="0">
            <a:spAutoFit/>
          </a:bodyPr>
          <a:lstStyle/>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1" i="0" u="none" strike="noStrike" kern="1200" cap="none" spc="0" normalizeH="0" baseline="0" noProof="0" dirty="0">
                <a:ln>
                  <a:noFill/>
                </a:ln>
                <a:solidFill>
                  <a:prstClr val="black"/>
                </a:solidFill>
                <a:effectLst/>
                <a:uLnTx/>
                <a:uFillTx/>
                <a:ea typeface="Calibri" panose="020F0502020204030204" pitchFamily="34" charset="0"/>
                <a:cs typeface="Arial-BoldMT"/>
              </a:rPr>
              <a:t>15	Assessment of societal and individual risk rating</a:t>
            </a:r>
            <a:endPar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 	(4)	If the societal risk rating or highest individual risk rating for a dam is higher than 			the following (the </a:t>
            </a:r>
            <a:r>
              <a:rPr kumimoji="0" lang="en-AU" sz="2000" b="1" i="1" u="none" strike="noStrike" kern="1200" cap="none" spc="0" normalizeH="0" baseline="0" noProof="0" dirty="0">
                <a:ln>
                  <a:noFill/>
                </a:ln>
                <a:solidFill>
                  <a:prstClr val="black"/>
                </a:solidFill>
                <a:effectLst/>
                <a:uLnTx/>
                <a:uFillTx/>
                <a:ea typeface="Calibri" panose="020F0502020204030204" pitchFamily="34" charset="0"/>
                <a:cs typeface="TimesNewRomanPS-BoldItalicMT"/>
              </a:rPr>
              <a:t>safety threshold</a:t>
            </a: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 </a:t>
            </a:r>
            <a:r>
              <a:rPr kumimoji="0" lang="en-AU" sz="2000" b="0" i="0" u="none" strike="noStrike" kern="1200" cap="none" spc="0" normalizeH="0" baseline="0" noProof="0" dirty="0">
                <a:ln>
                  <a:noFill/>
                </a:ln>
                <a:solidFill>
                  <a:prstClr val="black"/>
                </a:solidFill>
                <a:effectLst/>
                <a:highlight>
                  <a:srgbClr val="FFFF00"/>
                </a:highlight>
                <a:uLnTx/>
                <a:uFillTx/>
                <a:ea typeface="Calibri" panose="020F0502020204030204" pitchFamily="34" charset="0"/>
                <a:cs typeface="TimesNewRomanPSMT"/>
              </a:rPr>
              <a:t>the dam owner must forward a copy of the </a:t>
            </a: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			</a:t>
            </a:r>
            <a:r>
              <a:rPr kumimoji="0" lang="en-AU" sz="2000" b="0" i="0" u="none" strike="noStrike" kern="1200" cap="none" spc="0" normalizeH="0" baseline="0" noProof="0" dirty="0">
                <a:ln>
                  <a:noFill/>
                </a:ln>
                <a:solidFill>
                  <a:prstClr val="black"/>
                </a:solidFill>
                <a:effectLst/>
                <a:highlight>
                  <a:srgbClr val="FFFF00"/>
                </a:highlight>
                <a:uLnTx/>
                <a:uFillTx/>
                <a:ea typeface="Calibri" panose="020F0502020204030204" pitchFamily="34" charset="0"/>
                <a:cs typeface="TimesNewRomanPSMT"/>
              </a:rPr>
              <a:t>report to Dams Safety NSW as soon as practicable after the report is produced </a:t>
            </a: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a:t>
            </a:r>
            <a:endPar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(a) societal risk rating for an existing dam (except as provided by paragraph (b)) - 			</a:t>
            </a:r>
            <a:r>
              <a:rPr kumimoji="0" lang="en-AU" sz="18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0.001</a:t>
            </a: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a:t>
            </a:r>
            <a:endPar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		(b) societal risk rating for a proposed dam or for an existing dam that is to be 				subject to a major augmentation - 0.0001,</a:t>
            </a:r>
            <a:endPar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		(c) individual risk rating for an existing or proposed dam - 0.0001.</a:t>
            </a:r>
            <a:endPar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1163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dirty="0">
                <a:solidFill>
                  <a:schemeClr val="bg2"/>
                </a:solidFill>
              </a:rPr>
              <a:t>Dams Safety Regulation 2019</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26</a:t>
            </a:fld>
            <a:endParaRPr lang="en-AU"/>
          </a:p>
        </p:txBody>
      </p:sp>
      <p:pic>
        <p:nvPicPr>
          <p:cNvPr id="5" name="Picture 4">
            <a:extLst>
              <a:ext uri="{FF2B5EF4-FFF2-40B4-BE49-F238E27FC236}">
                <a16:creationId xmlns:a16="http://schemas.microsoft.com/office/drawing/2014/main" id="{1ED8083C-75A2-4864-9276-48F3D351BB6C}"/>
              </a:ext>
            </a:extLst>
          </p:cNvPr>
          <p:cNvPicPr>
            <a:picLocks noChangeAspect="1"/>
          </p:cNvPicPr>
          <p:nvPr/>
        </p:nvPicPr>
        <p:blipFill>
          <a:blip r:embed="rId2"/>
          <a:stretch>
            <a:fillRect/>
          </a:stretch>
        </p:blipFill>
        <p:spPr>
          <a:xfrm>
            <a:off x="451631" y="9291"/>
            <a:ext cx="10188162" cy="6848709"/>
          </a:xfrm>
          <a:prstGeom prst="rect">
            <a:avLst/>
          </a:prstGeom>
          <a:ln>
            <a:solidFill>
              <a:srgbClr val="FF0000"/>
            </a:solidFill>
          </a:ln>
        </p:spPr>
      </p:pic>
      <p:pic>
        <p:nvPicPr>
          <p:cNvPr id="7" name="Picture 6">
            <a:extLst>
              <a:ext uri="{FF2B5EF4-FFF2-40B4-BE49-F238E27FC236}">
                <a16:creationId xmlns:a16="http://schemas.microsoft.com/office/drawing/2014/main" id="{F3A8B0A5-B2C3-47AE-8078-68ED8FDA9BB7}"/>
              </a:ext>
            </a:extLst>
          </p:cNvPr>
          <p:cNvPicPr>
            <a:picLocks noChangeAspect="1"/>
          </p:cNvPicPr>
          <p:nvPr/>
        </p:nvPicPr>
        <p:blipFill>
          <a:blip r:embed="rId2"/>
          <a:stretch>
            <a:fillRect/>
          </a:stretch>
        </p:blipFill>
        <p:spPr>
          <a:xfrm>
            <a:off x="455865" y="0"/>
            <a:ext cx="10188162" cy="6848709"/>
          </a:xfrm>
          <a:prstGeom prst="rect">
            <a:avLst/>
          </a:prstGeom>
          <a:ln>
            <a:solidFill>
              <a:srgbClr val="FF0000"/>
            </a:solidFill>
          </a:ln>
        </p:spPr>
      </p:pic>
      <p:sp>
        <p:nvSpPr>
          <p:cNvPr id="8" name="TextBox 7">
            <a:extLst>
              <a:ext uri="{FF2B5EF4-FFF2-40B4-BE49-F238E27FC236}">
                <a16:creationId xmlns:a16="http://schemas.microsoft.com/office/drawing/2014/main" id="{727DE946-3505-4522-B59F-D946CAD2E385}"/>
              </a:ext>
            </a:extLst>
          </p:cNvPr>
          <p:cNvSpPr txBox="1"/>
          <p:nvPr/>
        </p:nvSpPr>
        <p:spPr>
          <a:xfrm>
            <a:off x="2679405" y="648159"/>
            <a:ext cx="1805302" cy="738664"/>
          </a:xfrm>
          <a:prstGeom prst="rect">
            <a:avLst/>
          </a:prstGeom>
          <a:noFill/>
        </p:spPr>
        <p:txBody>
          <a:bodyPr wrap="none" rtlCol="0">
            <a:spAutoFit/>
          </a:bodyPr>
          <a:lstStyle/>
          <a:p>
            <a:r>
              <a:rPr lang="en-AU" sz="1400" dirty="0">
                <a:latin typeface="Arial" panose="020B0604020202020204" pitchFamily="34" charset="0"/>
                <a:cs typeface="Arial" panose="020B0604020202020204" pitchFamily="34" charset="0"/>
              </a:rPr>
              <a:t>Societal risk rating </a:t>
            </a:r>
          </a:p>
          <a:p>
            <a:r>
              <a:rPr lang="en-AU" sz="1400" dirty="0">
                <a:latin typeface="Arial" panose="020B0604020202020204" pitchFamily="34" charset="0"/>
                <a:cs typeface="Arial" panose="020B0604020202020204" pitchFamily="34" charset="0"/>
              </a:rPr>
              <a:t>for an existing dam -</a:t>
            </a:r>
          </a:p>
          <a:p>
            <a:r>
              <a:rPr lang="en-AU" sz="1400" dirty="0">
                <a:latin typeface="Arial" panose="020B0604020202020204" pitchFamily="34" charset="0"/>
                <a:cs typeface="Arial" panose="020B0604020202020204" pitchFamily="34" charset="0"/>
              </a:rPr>
              <a:t>0.001</a:t>
            </a:r>
          </a:p>
        </p:txBody>
      </p:sp>
      <p:cxnSp>
        <p:nvCxnSpPr>
          <p:cNvPr id="9" name="Straight Arrow Connector 8">
            <a:extLst>
              <a:ext uri="{FF2B5EF4-FFF2-40B4-BE49-F238E27FC236}">
                <a16:creationId xmlns:a16="http://schemas.microsoft.com/office/drawing/2014/main" id="{25E090FC-798F-4DBD-B8DB-59ADE2395315}"/>
              </a:ext>
            </a:extLst>
          </p:cNvPr>
          <p:cNvCxnSpPr>
            <a:cxnSpLocks/>
          </p:cNvCxnSpPr>
          <p:nvPr/>
        </p:nvCxnSpPr>
        <p:spPr>
          <a:xfrm flipH="1">
            <a:off x="3141590" y="1121833"/>
            <a:ext cx="346677" cy="444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lowchart: Decision 9">
            <a:extLst>
              <a:ext uri="{FF2B5EF4-FFF2-40B4-BE49-F238E27FC236}">
                <a16:creationId xmlns:a16="http://schemas.microsoft.com/office/drawing/2014/main" id="{D9081713-6773-4E91-9128-AB8594938FD1}"/>
              </a:ext>
            </a:extLst>
          </p:cNvPr>
          <p:cNvSpPr/>
          <p:nvPr/>
        </p:nvSpPr>
        <p:spPr>
          <a:xfrm>
            <a:off x="5045413" y="3643008"/>
            <a:ext cx="84305" cy="98898"/>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8271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dirty="0">
                <a:solidFill>
                  <a:schemeClr val="bg2"/>
                </a:solidFill>
              </a:rPr>
              <a:t>Dams Safety Regulation 2019</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27</a:t>
            </a:fld>
            <a:endParaRPr lang="en-AU"/>
          </a:p>
        </p:txBody>
      </p:sp>
      <p:sp>
        <p:nvSpPr>
          <p:cNvPr id="6" name="TextBox 5">
            <a:extLst>
              <a:ext uri="{FF2B5EF4-FFF2-40B4-BE49-F238E27FC236}">
                <a16:creationId xmlns:a16="http://schemas.microsoft.com/office/drawing/2014/main" id="{8B7E4DAE-248D-487C-B0EC-C3A2DEEF3ECA}"/>
              </a:ext>
            </a:extLst>
          </p:cNvPr>
          <p:cNvSpPr txBox="1"/>
          <p:nvPr/>
        </p:nvSpPr>
        <p:spPr>
          <a:xfrm>
            <a:off x="360001" y="2367737"/>
            <a:ext cx="10957457" cy="1488806"/>
          </a:xfrm>
          <a:prstGeom prst="rect">
            <a:avLst/>
          </a:prstGeom>
          <a:noFill/>
        </p:spPr>
        <p:txBody>
          <a:bodyPr wrap="square" rtlCol="0">
            <a:spAutoFit/>
          </a:bodyPr>
          <a:lstStyle/>
          <a:p>
            <a:pPr marL="0" marR="0" lvl="0" indent="0" algn="l" defTabSz="609585" rtl="0" eaLnBrk="1" fontAlgn="auto" latinLnBrk="0" hangingPunct="1">
              <a:lnSpc>
                <a:spcPct val="107000"/>
              </a:lnSpc>
              <a:spcBef>
                <a:spcPts val="0"/>
              </a:spcBef>
              <a:spcAft>
                <a:spcPts val="800"/>
              </a:spcAft>
              <a:buClrTx/>
              <a:buSzTx/>
              <a:buFontTx/>
              <a:buNone/>
              <a:tabLst/>
              <a:defRPr/>
            </a:pPr>
            <a:r>
              <a:rPr lang="en-AU" sz="2000" b="1" i="0" u="none" strike="noStrike" baseline="0" dirty="0"/>
              <a:t>14	Risk management framework</a:t>
            </a:r>
          </a:p>
          <a:p>
            <a:pPr lvl="0">
              <a:lnSpc>
                <a:spcPct val="107000"/>
              </a:lnSpc>
              <a:defRPr/>
            </a:pP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 	</a:t>
            </a:r>
            <a:r>
              <a:rPr lang="en-AU" sz="2000" b="0" i="0" u="none" strike="noStrike" baseline="0" dirty="0"/>
              <a:t>(6)	The risk </a:t>
            </a:r>
            <a:r>
              <a:rPr lang="en-AU" sz="2000" dirty="0"/>
              <a:t>treatment process must identify risk reduction measures </a:t>
            </a:r>
            <a:r>
              <a:rPr lang="en-AU" sz="2000" b="1" dirty="0">
                <a:highlight>
                  <a:srgbClr val="FFFF00"/>
                </a:highlight>
              </a:rPr>
              <a:t>that are to be </a:t>
            </a:r>
            <a:r>
              <a:rPr lang="en-AU" sz="2000" b="1" dirty="0"/>
              <a:t>		</a:t>
            </a:r>
            <a:r>
              <a:rPr lang="en-AU" sz="2000" b="1" dirty="0">
                <a:highlight>
                  <a:srgbClr val="FFFF00"/>
                </a:highlight>
              </a:rPr>
              <a:t>implemented to eliminate or reduce risks, but only in so far as is reasonably 	</a:t>
            </a:r>
            <a:r>
              <a:rPr lang="en-AU" sz="2000" b="1" dirty="0"/>
              <a:t>		</a:t>
            </a:r>
            <a:r>
              <a:rPr lang="en-AU" sz="2000" b="1" dirty="0">
                <a:highlight>
                  <a:srgbClr val="FFFF00"/>
                </a:highlight>
              </a:rPr>
              <a:t>practicable.</a:t>
            </a:r>
          </a:p>
        </p:txBody>
      </p:sp>
    </p:spTree>
    <p:extLst>
      <p:ext uri="{BB962C8B-B14F-4D97-AF65-F5344CB8AC3E}">
        <p14:creationId xmlns:p14="http://schemas.microsoft.com/office/powerpoint/2010/main" val="2272863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dirty="0">
                <a:solidFill>
                  <a:schemeClr val="bg2"/>
                </a:solidFill>
              </a:rPr>
              <a:t>Most important consideration</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28</a:t>
            </a:fld>
            <a:endParaRPr lang="en-AU"/>
          </a:p>
        </p:txBody>
      </p:sp>
      <p:sp>
        <p:nvSpPr>
          <p:cNvPr id="7" name="Text Placeholder 1">
            <a:extLst>
              <a:ext uri="{FF2B5EF4-FFF2-40B4-BE49-F238E27FC236}">
                <a16:creationId xmlns:a16="http://schemas.microsoft.com/office/drawing/2014/main" id="{DD9585F9-050D-4B93-8FBC-A0CA7B31DC2E}"/>
              </a:ext>
            </a:extLst>
          </p:cNvPr>
          <p:cNvSpPr txBox="1">
            <a:spLocks/>
          </p:cNvSpPr>
          <p:nvPr/>
        </p:nvSpPr>
        <p:spPr>
          <a:xfrm>
            <a:off x="360000" y="2022652"/>
            <a:ext cx="10791909" cy="1690780"/>
          </a:xfrm>
          <a:prstGeom prst="rect">
            <a:avLst/>
          </a:prstGeom>
        </p:spPr>
        <p:txBody>
          <a:bodyPr>
            <a:normAutofit/>
          </a:bodyPr>
          <a:lst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800"/>
              </a:spcAft>
              <a:buFont typeface="Symbol" panose="05050102010706020507" pitchFamily="18" charset="2"/>
              <a:buChar char=""/>
              <a:defRPr/>
            </a:pPr>
            <a:r>
              <a:rPr lang="en-AU" dirty="0">
                <a:latin typeface="+mn-lt"/>
                <a:cs typeface="Arial" panose="020B0604020202020204" pitchFamily="34" charset="0"/>
              </a:rPr>
              <a:t>Risk reduction measures are to be implemented </a:t>
            </a:r>
            <a:r>
              <a:rPr lang="en-AU" dirty="0">
                <a:highlight>
                  <a:srgbClr val="FFFF00"/>
                </a:highlight>
                <a:latin typeface="+mn-lt"/>
                <a:cs typeface="Arial" panose="020B0604020202020204" pitchFamily="34" charset="0"/>
              </a:rPr>
              <a:t>so far as is reasonably practicable (SFAIRP)</a:t>
            </a:r>
          </a:p>
          <a:p>
            <a:pPr>
              <a:spcAft>
                <a:spcPts val="800"/>
              </a:spcAft>
              <a:defRPr/>
            </a:pPr>
            <a:endParaRPr lang="en-AU" dirty="0">
              <a:highlight>
                <a:srgbClr val="FFFF00"/>
              </a:highlight>
              <a:latin typeface="+mn-lt"/>
              <a:cs typeface="Arial" panose="020B0604020202020204" pitchFamily="34" charset="0"/>
            </a:endParaRPr>
          </a:p>
          <a:p>
            <a:pPr marL="342900" indent="-342900">
              <a:spcAft>
                <a:spcPts val="800"/>
              </a:spcAft>
              <a:buFont typeface="Symbol" panose="05050102010706020507" pitchFamily="18" charset="2"/>
              <a:buChar char=""/>
              <a:defRPr/>
            </a:pPr>
            <a:r>
              <a:rPr lang="en-AU" dirty="0">
                <a:latin typeface="+mn-lt"/>
                <a:cs typeface="Arial" panose="020B0604020202020204" pitchFamily="34" charset="0"/>
              </a:rPr>
              <a:t>Regardless of the dam risk rating, even if it is above the safety threshold.</a:t>
            </a:r>
          </a:p>
          <a:p>
            <a:pPr marL="342900" indent="-342900">
              <a:spcAft>
                <a:spcPts val="800"/>
              </a:spcAft>
              <a:buFont typeface="Symbol" panose="05050102010706020507" pitchFamily="18" charset="2"/>
              <a:buChar char=""/>
              <a:defRPr/>
            </a:pPr>
            <a:endParaRPr lang="en-AU" sz="2800" dirty="0">
              <a:latin typeface="Public Sans" pitchFamily="2" charset="0"/>
              <a:cs typeface="Arial" panose="020B0604020202020204" pitchFamily="34" charset="0"/>
            </a:endParaRPr>
          </a:p>
        </p:txBody>
      </p:sp>
    </p:spTree>
    <p:extLst>
      <p:ext uri="{BB962C8B-B14F-4D97-AF65-F5344CB8AC3E}">
        <p14:creationId xmlns:p14="http://schemas.microsoft.com/office/powerpoint/2010/main" val="3143866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dirty="0">
                <a:solidFill>
                  <a:schemeClr val="bg2"/>
                </a:solidFill>
              </a:rPr>
              <a:t>Dams Safety Regulation 2019</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29</a:t>
            </a:fld>
            <a:endParaRPr lang="en-AU"/>
          </a:p>
        </p:txBody>
      </p:sp>
      <p:sp>
        <p:nvSpPr>
          <p:cNvPr id="5" name="TextBox 4">
            <a:extLst>
              <a:ext uri="{FF2B5EF4-FFF2-40B4-BE49-F238E27FC236}">
                <a16:creationId xmlns:a16="http://schemas.microsoft.com/office/drawing/2014/main" id="{CFE7E656-B882-47B4-B534-7817F6CA804A}"/>
              </a:ext>
            </a:extLst>
          </p:cNvPr>
          <p:cNvSpPr txBox="1"/>
          <p:nvPr/>
        </p:nvSpPr>
        <p:spPr>
          <a:xfrm>
            <a:off x="359999" y="1671210"/>
            <a:ext cx="11087929" cy="2678682"/>
          </a:xfrm>
          <a:prstGeom prst="rect">
            <a:avLst/>
          </a:prstGeom>
          <a:noFill/>
        </p:spPr>
        <p:txBody>
          <a:bodyPr wrap="square" rtlCol="0">
            <a:spAutoFit/>
          </a:bodyPr>
          <a:lstStyle/>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1" i="0" u="none" strike="noStrike" kern="1200" cap="none" spc="0" normalizeH="0" baseline="0" noProof="0" dirty="0">
                <a:ln>
                  <a:noFill/>
                </a:ln>
                <a:solidFill>
                  <a:prstClr val="black"/>
                </a:solidFill>
                <a:effectLst/>
                <a:uLnTx/>
                <a:uFillTx/>
                <a:ea typeface="+mn-ea"/>
                <a:cs typeface="+mn-cs"/>
              </a:rPr>
              <a:t>14	Risk management framework</a:t>
            </a:r>
          </a:p>
          <a:p>
            <a:pPr algn="l"/>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 </a:t>
            </a:r>
            <a:r>
              <a:rPr lang="en-AU" sz="2000" b="0" i="0" u="none" strike="noStrike" baseline="0" dirty="0"/>
              <a:t>(7)	In determining whether it is reasonably practicable to implement a risk reduction 	measure, </a:t>
            </a:r>
            <a:r>
              <a:rPr lang="en-AU" sz="2000" b="1" dirty="0"/>
              <a:t>	</a:t>
            </a:r>
            <a:r>
              <a:rPr lang="en-AU" sz="2000" b="1" dirty="0">
                <a:highlight>
                  <a:srgbClr val="FFFF00"/>
                </a:highlight>
              </a:rPr>
              <a:t>a </a:t>
            </a:r>
            <a:r>
              <a:rPr lang="en-AU" sz="2000" b="1" i="0" u="none" strike="noStrike" baseline="0" dirty="0">
                <a:highlight>
                  <a:srgbClr val="FFFF00"/>
                </a:highlight>
              </a:rPr>
              <a:t>cost benefit analysis may be carried out </a:t>
            </a:r>
            <a:r>
              <a:rPr lang="en-AU" sz="2000" b="0" i="0" u="none" strike="noStrike" baseline="0" dirty="0"/>
              <a:t>taking into account all relevant 	matters including the following</a:t>
            </a:r>
            <a:r>
              <a:rPr lang="en-AU" sz="2000" dirty="0"/>
              <a:t> - </a:t>
            </a:r>
            <a:endParaRPr lang="en-AU" sz="2000" b="0" i="0" u="none" strike="noStrike" baseline="0" dirty="0"/>
          </a:p>
          <a:p>
            <a:pPr lvl="2"/>
            <a:r>
              <a:rPr lang="en-AU" sz="2000" b="0" i="0" u="none" strike="noStrike" baseline="0" dirty="0"/>
              <a:t>(a) the likelihood of the risk occurring</a:t>
            </a:r>
          </a:p>
          <a:p>
            <a:pPr lvl="2"/>
            <a:r>
              <a:rPr lang="en-AU" sz="2000" b="0" i="0" u="none" strike="noStrike" baseline="0" dirty="0"/>
              <a:t>(b) the degree of harm that may result from the risk</a:t>
            </a:r>
          </a:p>
          <a:p>
            <a:pPr lvl="2"/>
            <a:r>
              <a:rPr lang="en-AU" sz="2000" b="0" i="0" u="none" strike="noStrike" baseline="0" dirty="0"/>
              <a:t>(c) the availability and suitability of the relevant risk reduction measure</a:t>
            </a:r>
          </a:p>
          <a:p>
            <a:pPr lvl="2"/>
            <a:r>
              <a:rPr lang="en-AU" sz="2000" b="0" i="0" u="none" strike="noStrike" baseline="0" dirty="0"/>
              <a:t>(d) the cost of the relevant risk reduction measure.</a:t>
            </a:r>
            <a:endParaRPr kumimoji="0" lang="en-AU" sz="2000" b="0"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58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lstStyle/>
          <a:p>
            <a:r>
              <a:rPr lang="en-US"/>
              <a:t>Welcome</a:t>
            </a:r>
            <a:endParaRPr lang="en-AU"/>
          </a:p>
        </p:txBody>
      </p:sp>
      <p:sp>
        <p:nvSpPr>
          <p:cNvPr id="3" name="Text Placeholder 2">
            <a:extLst>
              <a:ext uri="{FF2B5EF4-FFF2-40B4-BE49-F238E27FC236}">
                <a16:creationId xmlns:a16="http://schemas.microsoft.com/office/drawing/2014/main" id="{11ABA65F-0E7F-45A5-88A2-9BA6AFF5C978}"/>
              </a:ext>
            </a:extLst>
          </p:cNvPr>
          <p:cNvSpPr>
            <a:spLocks noGrp="1"/>
          </p:cNvSpPr>
          <p:nvPr>
            <p:ph type="body" sz="quarter" idx="10"/>
          </p:nvPr>
        </p:nvSpPr>
        <p:spPr>
          <a:xfrm>
            <a:off x="540000" y="5652000"/>
            <a:ext cx="10242886" cy="523717"/>
          </a:xfrm>
        </p:spPr>
        <p:txBody>
          <a:bodyPr/>
          <a:lstStyle/>
          <a:p>
            <a:r>
              <a:rPr lang="en-US"/>
              <a:t>Margaret Hynes, Capability Manager, Dams Safety NSW</a:t>
            </a:r>
            <a:endParaRPr lang="en-AU"/>
          </a:p>
        </p:txBody>
      </p:sp>
      <p:sp>
        <p:nvSpPr>
          <p:cNvPr id="5" name="Text Placeholder 4">
            <a:extLst>
              <a:ext uri="{FF2B5EF4-FFF2-40B4-BE49-F238E27FC236}">
                <a16:creationId xmlns:a16="http://schemas.microsoft.com/office/drawing/2014/main" id="{E23157B4-E3E6-42E3-94F0-D8AFBA85AE33}"/>
              </a:ext>
            </a:extLst>
          </p:cNvPr>
          <p:cNvSpPr>
            <a:spLocks noGrp="1"/>
          </p:cNvSpPr>
          <p:nvPr>
            <p:ph type="body" sz="quarter" idx="11"/>
          </p:nvPr>
        </p:nvSpPr>
        <p:spPr>
          <a:xfrm>
            <a:off x="540000" y="360000"/>
            <a:ext cx="2778613" cy="2786400"/>
          </a:xfrm>
        </p:spPr>
        <p:txBody>
          <a:bodyPr/>
          <a:lstStyle/>
          <a:p>
            <a:r>
              <a:rPr lang="en-AU"/>
              <a:t>1</a:t>
            </a:r>
          </a:p>
        </p:txBody>
      </p:sp>
    </p:spTree>
    <p:extLst>
      <p:ext uri="{BB962C8B-B14F-4D97-AF65-F5344CB8AC3E}">
        <p14:creationId xmlns:p14="http://schemas.microsoft.com/office/powerpoint/2010/main" val="2379866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dirty="0">
                <a:solidFill>
                  <a:schemeClr val="bg2"/>
                </a:solidFill>
              </a:rPr>
              <a:t>Dams Safety Regulation 2019</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30</a:t>
            </a:fld>
            <a:endParaRPr lang="en-AU"/>
          </a:p>
        </p:txBody>
      </p:sp>
      <p:sp>
        <p:nvSpPr>
          <p:cNvPr id="7" name="TextBox 6">
            <a:extLst>
              <a:ext uri="{FF2B5EF4-FFF2-40B4-BE49-F238E27FC236}">
                <a16:creationId xmlns:a16="http://schemas.microsoft.com/office/drawing/2014/main" id="{DCE2143A-C89E-42A3-8E26-A8C78A500DB6}"/>
              </a:ext>
            </a:extLst>
          </p:cNvPr>
          <p:cNvSpPr txBox="1"/>
          <p:nvPr/>
        </p:nvSpPr>
        <p:spPr>
          <a:xfrm>
            <a:off x="400304" y="1356208"/>
            <a:ext cx="11081782" cy="4863063"/>
          </a:xfrm>
          <a:prstGeom prst="rect">
            <a:avLst/>
          </a:prstGeom>
          <a:noFill/>
        </p:spPr>
        <p:txBody>
          <a:bodyPr wrap="square" rtlCol="0">
            <a:spAutoFit/>
          </a:bodyPr>
          <a:lstStyle/>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1" i="0" u="none" strike="noStrike" kern="1200" cap="none" spc="0" normalizeH="0" baseline="0" noProof="0" dirty="0">
                <a:ln>
                  <a:noFill/>
                </a:ln>
                <a:solidFill>
                  <a:prstClr val="black"/>
                </a:solidFill>
                <a:effectLst/>
                <a:uLnTx/>
                <a:uFillTx/>
                <a:ea typeface="Calibri" panose="020F0502020204030204" pitchFamily="34" charset="0"/>
                <a:cs typeface="Arial-BoldMT"/>
              </a:rPr>
              <a:t>15	Assessment of societal and individual risk rating</a:t>
            </a:r>
            <a:endPar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NewRomanPSMT"/>
              </a:rPr>
              <a:t>	 (4) 	</a:t>
            </a:r>
            <a:r>
              <a:rPr kumimoji="0" lang="en-AU" sz="2000" b="0" i="0" u="none" strike="noStrike" kern="1200" cap="none" spc="0" normalizeH="0" noProof="0" dirty="0">
                <a:ln>
                  <a:noFill/>
                </a:ln>
                <a:solidFill>
                  <a:schemeClr val="bg1">
                    <a:lumMod val="65000"/>
                  </a:schemeClr>
                </a:solidFill>
                <a:effectLst/>
                <a:uLnTx/>
                <a:uFillTx/>
                <a:ea typeface="Calibri" panose="020F0502020204030204" pitchFamily="34" charset="0"/>
                <a:cs typeface="TimesNewRomanPSMT"/>
              </a:rPr>
              <a:t>If the societal risk rating or highest individual risk rating for a dam is higher than 		the following	(the </a:t>
            </a:r>
            <a:r>
              <a:rPr kumimoji="0" lang="en-AU" sz="2000" b="1" i="1" u="none" strike="noStrike" kern="1200" cap="none" spc="0" normalizeH="0" noProof="0" dirty="0">
                <a:ln>
                  <a:noFill/>
                </a:ln>
                <a:solidFill>
                  <a:schemeClr val="bg1">
                    <a:lumMod val="65000"/>
                  </a:schemeClr>
                </a:solidFill>
                <a:effectLst/>
                <a:uLnTx/>
                <a:uFillTx/>
                <a:ea typeface="Calibri" panose="020F0502020204030204" pitchFamily="34" charset="0"/>
                <a:cs typeface="TimesNewRomanPS-BoldItalicMT"/>
              </a:rPr>
              <a:t>safety threshold</a:t>
            </a:r>
            <a:r>
              <a:rPr kumimoji="0" lang="en-AU" sz="2000" b="0" i="0" u="none" strike="noStrike" kern="1200" cap="none" spc="0" normalizeH="0" noProof="0" dirty="0">
                <a:ln>
                  <a:noFill/>
                </a:ln>
                <a:solidFill>
                  <a:schemeClr val="bg1">
                    <a:lumMod val="65000"/>
                  </a:schemeClr>
                </a:solidFill>
                <a:effectLst/>
                <a:uLnTx/>
                <a:uFillTx/>
                <a:ea typeface="Calibri" panose="020F0502020204030204" pitchFamily="34" charset="0"/>
                <a:cs typeface="TimesNewRomanPSMT"/>
              </a:rPr>
              <a:t>), the dam owner must forward a copy of the 		report to Dams Safety NSW as soon as practicable after the report is produced -</a:t>
            </a:r>
            <a:endParaRPr kumimoji="0" lang="en-AU" sz="2000" b="0" i="0" u="none" strike="noStrike" kern="1200" cap="none" spc="0" normalizeH="0" noProof="0" dirty="0">
              <a:ln>
                <a:noFill/>
              </a:ln>
              <a:solidFill>
                <a:schemeClr val="bg1">
                  <a:lumMod val="65000"/>
                </a:schemeClr>
              </a:solidFill>
              <a:effectLst/>
              <a:uLnTx/>
              <a:uFillTx/>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0" i="0" u="none" strike="noStrike" kern="1200" cap="none" spc="0" normalizeH="0" noProof="0" dirty="0">
                <a:ln>
                  <a:noFill/>
                </a:ln>
                <a:solidFill>
                  <a:schemeClr val="bg1">
                    <a:lumMod val="65000"/>
                  </a:schemeClr>
                </a:solidFill>
                <a:effectLst/>
                <a:uLnTx/>
                <a:uFillTx/>
                <a:ea typeface="Calibri" panose="020F0502020204030204" pitchFamily="34" charset="0"/>
                <a:cs typeface="Times New Roman" panose="02020603050405020304" pitchFamily="18" charset="0"/>
              </a:rPr>
              <a:t>		</a:t>
            </a:r>
            <a:r>
              <a:rPr kumimoji="0" lang="en-AU" sz="2000" b="0" i="0" u="none" strike="noStrike" kern="1200" cap="none" spc="0" normalizeH="0" noProof="0" dirty="0">
                <a:ln>
                  <a:noFill/>
                </a:ln>
                <a:solidFill>
                  <a:schemeClr val="bg1">
                    <a:lumMod val="65000"/>
                  </a:schemeClr>
                </a:solidFill>
                <a:effectLst/>
                <a:uLnTx/>
                <a:uFillTx/>
                <a:ea typeface="Calibri" panose="020F0502020204030204" pitchFamily="34" charset="0"/>
                <a:cs typeface="TimesNewRomanPSMT"/>
              </a:rPr>
              <a:t>(a) societal risk rating for an existing dam (except as provided by paragraph (b)) - 		0.001,</a:t>
            </a:r>
            <a:endParaRPr kumimoji="0" lang="en-AU" sz="2000" b="0" i="0" u="none" strike="noStrike" kern="1200" cap="none" spc="0" normalizeH="0" noProof="0" dirty="0">
              <a:ln>
                <a:noFill/>
              </a:ln>
              <a:solidFill>
                <a:schemeClr val="bg1">
                  <a:lumMod val="65000"/>
                </a:schemeClr>
              </a:solidFill>
              <a:effectLst/>
              <a:uLnTx/>
              <a:uFillTx/>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0" i="0" u="none" strike="noStrike" kern="1200" cap="none" spc="0" normalizeH="0" noProof="0" dirty="0">
                <a:ln>
                  <a:noFill/>
                </a:ln>
                <a:solidFill>
                  <a:schemeClr val="bg1">
                    <a:lumMod val="65000"/>
                  </a:schemeClr>
                </a:solidFill>
                <a:effectLst/>
                <a:uLnTx/>
                <a:uFillTx/>
                <a:ea typeface="Calibri" panose="020F0502020204030204" pitchFamily="34" charset="0"/>
                <a:cs typeface="TimesNewRomanPSMT"/>
              </a:rPr>
              <a:t>		(b) societal risk rating for a proposed dam or for an existing dam that is to be 			subject to a major augmentation - 0.0001,</a:t>
            </a:r>
            <a:endParaRPr kumimoji="0" lang="en-AU" sz="2000" b="0" i="0" u="none" strike="noStrike" kern="1200" cap="none" spc="0" normalizeH="0" noProof="0" dirty="0">
              <a:ln>
                <a:noFill/>
              </a:ln>
              <a:solidFill>
                <a:schemeClr val="bg1">
                  <a:lumMod val="65000"/>
                </a:schemeClr>
              </a:solidFill>
              <a:effectLst/>
              <a:uLnTx/>
              <a:uFillTx/>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AU" sz="2000" b="0" i="0" u="none" strike="noStrike" kern="1200" cap="none" spc="0" normalizeH="0" noProof="0" dirty="0">
                <a:ln>
                  <a:noFill/>
                </a:ln>
                <a:solidFill>
                  <a:schemeClr val="bg1">
                    <a:lumMod val="65000"/>
                  </a:schemeClr>
                </a:solidFill>
                <a:effectLst/>
                <a:uLnTx/>
                <a:uFillTx/>
                <a:ea typeface="Calibri" panose="020F0502020204030204" pitchFamily="34" charset="0"/>
                <a:cs typeface="TimesNewRomanPSMT"/>
              </a:rPr>
              <a:t>		(c) individual risk rating for an existing or proposed dam - 0.0001.</a:t>
            </a:r>
          </a:p>
          <a:p>
            <a:pPr marL="0" marR="0" lvl="0" indent="0" algn="l" defTabSz="609585" rtl="0" eaLnBrk="1" fontAlgn="auto" latinLnBrk="0" hangingPunct="1">
              <a:lnSpc>
                <a:spcPct val="107000"/>
              </a:lnSpc>
              <a:spcBef>
                <a:spcPts val="0"/>
              </a:spcBef>
              <a:spcAft>
                <a:spcPts val="800"/>
              </a:spcAft>
              <a:buClrTx/>
              <a:buSzTx/>
              <a:buFontTx/>
              <a:buNone/>
              <a:tabLst/>
              <a:defRPr/>
            </a:pPr>
            <a:r>
              <a:rPr lang="en-AU" sz="2000" dirty="0">
                <a:solidFill>
                  <a:prstClr val="black"/>
                </a:solidFill>
              </a:rPr>
              <a:t>	(5)	</a:t>
            </a:r>
            <a:r>
              <a:rPr lang="en-AU" sz="2000" b="0" i="0" u="none" strike="noStrike" baseline="0" dirty="0"/>
              <a:t>Dams Safety NSW </a:t>
            </a:r>
            <a:r>
              <a:rPr lang="en-AU" sz="2000" b="1" i="0" u="sng" strike="noStrike" baseline="0" dirty="0">
                <a:highlight>
                  <a:srgbClr val="FFFF00"/>
                </a:highlight>
              </a:rPr>
              <a:t>may</a:t>
            </a:r>
            <a:r>
              <a:rPr lang="en-AU" sz="2000" b="0" i="0" u="none" strike="noStrike" baseline="0" dirty="0"/>
              <a:t> direct the owner of a dam for which the societal risk rating 		or highest individual risk rating is above the safety threshold to take specific 			steps within a </a:t>
            </a:r>
            <a:r>
              <a:rPr lang="en-AU" sz="2000" dirty="0"/>
              <a:t>s</a:t>
            </a:r>
            <a:r>
              <a:rPr lang="en-AU" sz="2000" b="0" i="0" u="none" strike="noStrike" baseline="0" dirty="0"/>
              <a:t>pecified time to ensure that the rating is reduced to the safety 		threshold or lower.</a:t>
            </a:r>
            <a:endParaRPr kumimoji="0" lang="en-AU"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6338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lstStyle/>
          <a:p>
            <a:r>
              <a:rPr lang="en-AU"/>
              <a:t>Q&amp;A</a:t>
            </a:r>
          </a:p>
        </p:txBody>
      </p:sp>
      <p:sp>
        <p:nvSpPr>
          <p:cNvPr id="3" name="Text Placeholder 2">
            <a:extLst>
              <a:ext uri="{FF2B5EF4-FFF2-40B4-BE49-F238E27FC236}">
                <a16:creationId xmlns:a16="http://schemas.microsoft.com/office/drawing/2014/main" id="{11ABA65F-0E7F-45A5-88A2-9BA6AFF5C978}"/>
              </a:ext>
            </a:extLst>
          </p:cNvPr>
          <p:cNvSpPr>
            <a:spLocks noGrp="1"/>
          </p:cNvSpPr>
          <p:nvPr>
            <p:ph type="body" sz="quarter" idx="10"/>
          </p:nvPr>
        </p:nvSpPr>
        <p:spPr>
          <a:xfrm>
            <a:off x="540000" y="5652000"/>
            <a:ext cx="10242886" cy="523717"/>
          </a:xfrm>
        </p:spPr>
        <p:txBody>
          <a:bodyPr/>
          <a:lstStyle/>
          <a:p>
            <a:r>
              <a:rPr lang="en-AU"/>
              <a:t>Margaret Hynes, Capability Manager, Dams Safety NSW</a:t>
            </a:r>
          </a:p>
        </p:txBody>
      </p:sp>
      <p:sp>
        <p:nvSpPr>
          <p:cNvPr id="5" name="Text Placeholder 4">
            <a:extLst>
              <a:ext uri="{FF2B5EF4-FFF2-40B4-BE49-F238E27FC236}">
                <a16:creationId xmlns:a16="http://schemas.microsoft.com/office/drawing/2014/main" id="{E23157B4-E3E6-42E3-94F0-D8AFBA85AE33}"/>
              </a:ext>
            </a:extLst>
          </p:cNvPr>
          <p:cNvSpPr>
            <a:spLocks noGrp="1"/>
          </p:cNvSpPr>
          <p:nvPr>
            <p:ph type="body" sz="quarter" idx="11"/>
          </p:nvPr>
        </p:nvSpPr>
        <p:spPr>
          <a:xfrm>
            <a:off x="540000" y="360000"/>
            <a:ext cx="2778613" cy="2786400"/>
          </a:xfrm>
        </p:spPr>
        <p:txBody>
          <a:bodyPr/>
          <a:lstStyle/>
          <a:p>
            <a:r>
              <a:rPr lang="en-US">
                <a:latin typeface="Public Sans ExtraLight"/>
              </a:rPr>
              <a:t>5</a:t>
            </a:r>
            <a:endParaRPr lang="en-US"/>
          </a:p>
        </p:txBody>
      </p:sp>
    </p:spTree>
    <p:extLst>
      <p:ext uri="{BB962C8B-B14F-4D97-AF65-F5344CB8AC3E}">
        <p14:creationId xmlns:p14="http://schemas.microsoft.com/office/powerpoint/2010/main" val="423402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lstStyle/>
          <a:p>
            <a:r>
              <a:rPr lang="en-AU"/>
              <a:t>Introduction</a:t>
            </a:r>
          </a:p>
        </p:txBody>
      </p:sp>
      <p:sp>
        <p:nvSpPr>
          <p:cNvPr id="3" name="Text Placeholder 2">
            <a:extLst>
              <a:ext uri="{FF2B5EF4-FFF2-40B4-BE49-F238E27FC236}">
                <a16:creationId xmlns:a16="http://schemas.microsoft.com/office/drawing/2014/main" id="{11ABA65F-0E7F-45A5-88A2-9BA6AFF5C978}"/>
              </a:ext>
            </a:extLst>
          </p:cNvPr>
          <p:cNvSpPr>
            <a:spLocks noGrp="1"/>
          </p:cNvSpPr>
          <p:nvPr>
            <p:ph type="body" sz="quarter" idx="10"/>
          </p:nvPr>
        </p:nvSpPr>
        <p:spPr>
          <a:xfrm>
            <a:off x="540000" y="5652000"/>
            <a:ext cx="10242886" cy="523717"/>
          </a:xfrm>
        </p:spPr>
        <p:txBody>
          <a:bodyPr/>
          <a:lstStyle/>
          <a:p>
            <a:r>
              <a:rPr lang="en-AU"/>
              <a:t>Chris Salkovic – Chief Executive Officer, Dams Safety NSW</a:t>
            </a:r>
          </a:p>
        </p:txBody>
      </p:sp>
      <p:sp>
        <p:nvSpPr>
          <p:cNvPr id="5" name="Text Placeholder 4">
            <a:extLst>
              <a:ext uri="{FF2B5EF4-FFF2-40B4-BE49-F238E27FC236}">
                <a16:creationId xmlns:a16="http://schemas.microsoft.com/office/drawing/2014/main" id="{E23157B4-E3E6-42E3-94F0-D8AFBA85AE33}"/>
              </a:ext>
            </a:extLst>
          </p:cNvPr>
          <p:cNvSpPr>
            <a:spLocks noGrp="1"/>
          </p:cNvSpPr>
          <p:nvPr>
            <p:ph type="body" sz="quarter" idx="11"/>
          </p:nvPr>
        </p:nvSpPr>
        <p:spPr>
          <a:xfrm>
            <a:off x="540000" y="360000"/>
            <a:ext cx="2778613" cy="2786400"/>
          </a:xfrm>
        </p:spPr>
        <p:txBody>
          <a:bodyPr/>
          <a:lstStyle/>
          <a:p>
            <a:r>
              <a:rPr lang="en-US"/>
              <a:t>2</a:t>
            </a:r>
            <a:endParaRPr lang="en-AU"/>
          </a:p>
        </p:txBody>
      </p:sp>
    </p:spTree>
    <p:extLst>
      <p:ext uri="{BB962C8B-B14F-4D97-AF65-F5344CB8AC3E}">
        <p14:creationId xmlns:p14="http://schemas.microsoft.com/office/powerpoint/2010/main" val="265154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a:solidFill>
                  <a:schemeClr val="bg2"/>
                </a:solidFill>
              </a:rPr>
              <a:t>Competent persons</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3" name="TextBox 2">
            <a:extLst>
              <a:ext uri="{FF2B5EF4-FFF2-40B4-BE49-F238E27FC236}">
                <a16:creationId xmlns:a16="http://schemas.microsoft.com/office/drawing/2014/main" id="{02348DA9-A498-96DC-D853-7B028D8A639B}"/>
              </a:ext>
            </a:extLst>
          </p:cNvPr>
          <p:cNvSpPr txBox="1"/>
          <p:nvPr/>
        </p:nvSpPr>
        <p:spPr>
          <a:xfrm>
            <a:off x="384538" y="1369652"/>
            <a:ext cx="11447462" cy="2923877"/>
          </a:xfrm>
          <a:prstGeom prst="rect">
            <a:avLst/>
          </a:prstGeom>
          <a:noFill/>
        </p:spPr>
        <p:txBody>
          <a:bodyPr wrap="square">
            <a:spAutoFit/>
          </a:bodyPr>
          <a:lstStyle/>
          <a:p>
            <a:endParaRPr lang="en-AU" sz="2000" b="1" dirty="0"/>
          </a:p>
          <a:p>
            <a:r>
              <a:rPr lang="en-AU" sz="2000" b="1" dirty="0"/>
              <a:t>Competent person - </a:t>
            </a:r>
            <a:r>
              <a:rPr lang="en-AU" sz="2000" dirty="0"/>
              <a:t>defined under clause 3 of Dams Safety Regulation 2019</a:t>
            </a:r>
          </a:p>
          <a:p>
            <a:pPr lvl="1"/>
            <a:endParaRPr lang="en-AU" sz="2000" b="1" dirty="0"/>
          </a:p>
          <a:p>
            <a:pPr lvl="1"/>
            <a:endParaRPr lang="en-AU" sz="2000" b="1" dirty="0"/>
          </a:p>
          <a:p>
            <a:pPr marL="952485" lvl="1" indent="-342900">
              <a:buFont typeface="Arial" panose="020B0604020202020204" pitchFamily="34" charset="0"/>
              <a:buChar char="•"/>
            </a:pPr>
            <a:r>
              <a:rPr lang="en-AU" sz="2000" b="1" dirty="0"/>
              <a:t>Clause 15 – </a:t>
            </a:r>
            <a:r>
              <a:rPr lang="en-AU" sz="2000" dirty="0"/>
              <a:t>Assessment of societal and individual risk</a:t>
            </a:r>
          </a:p>
          <a:p>
            <a:pPr marL="952485" lvl="1" indent="-342900">
              <a:buFont typeface="Arial" panose="020B0604020202020204" pitchFamily="34" charset="0"/>
              <a:buChar char="•"/>
            </a:pPr>
            <a:endParaRPr lang="en-AU" sz="2000" b="1" dirty="0"/>
          </a:p>
          <a:p>
            <a:pPr marL="952485" lvl="1" indent="-342900">
              <a:buFont typeface="Arial" panose="020B0604020202020204" pitchFamily="34" charset="0"/>
              <a:buChar char="•"/>
            </a:pPr>
            <a:endParaRPr lang="en-AU" sz="2000" b="1" dirty="0"/>
          </a:p>
          <a:p>
            <a:pPr marL="952485" lvl="1" indent="-342900">
              <a:buFont typeface="Arial" panose="020B0604020202020204" pitchFamily="34" charset="0"/>
              <a:buChar char="•"/>
            </a:pPr>
            <a:r>
              <a:rPr lang="en-AU" sz="2000" b="1" dirty="0"/>
              <a:t>Clause 20 – </a:t>
            </a:r>
            <a:r>
              <a:rPr lang="en-AU" sz="2000" dirty="0"/>
              <a:t>Safety review.</a:t>
            </a:r>
          </a:p>
          <a:p>
            <a:pPr marL="952485" lvl="1" indent="-342900">
              <a:buFont typeface="Arial" panose="020B0604020202020204" pitchFamily="34" charset="0"/>
              <a:buChar char="•"/>
            </a:pPr>
            <a:endParaRPr lang="en-AU" b="1" dirty="0"/>
          </a:p>
        </p:txBody>
      </p:sp>
    </p:spTree>
    <p:extLst>
      <p:ext uri="{BB962C8B-B14F-4D97-AF65-F5344CB8AC3E}">
        <p14:creationId xmlns:p14="http://schemas.microsoft.com/office/powerpoint/2010/main" val="299897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lstStyle/>
          <a:p>
            <a:r>
              <a:rPr lang="en-AU"/>
              <a:t>Risk report compliance</a:t>
            </a:r>
          </a:p>
        </p:txBody>
      </p:sp>
      <p:sp>
        <p:nvSpPr>
          <p:cNvPr id="3" name="Text Placeholder 2">
            <a:extLst>
              <a:ext uri="{FF2B5EF4-FFF2-40B4-BE49-F238E27FC236}">
                <a16:creationId xmlns:a16="http://schemas.microsoft.com/office/drawing/2014/main" id="{11ABA65F-0E7F-45A5-88A2-9BA6AFF5C978}"/>
              </a:ext>
            </a:extLst>
          </p:cNvPr>
          <p:cNvSpPr>
            <a:spLocks noGrp="1"/>
          </p:cNvSpPr>
          <p:nvPr>
            <p:ph type="body" sz="quarter" idx="10"/>
          </p:nvPr>
        </p:nvSpPr>
        <p:spPr>
          <a:xfrm>
            <a:off x="540000" y="5652000"/>
            <a:ext cx="10242886" cy="523717"/>
          </a:xfrm>
        </p:spPr>
        <p:txBody>
          <a:bodyPr/>
          <a:lstStyle/>
          <a:p>
            <a:r>
              <a:rPr lang="en-AU"/>
              <a:t>Jason Porter – Principal Engineer, Dams Safety NSW</a:t>
            </a:r>
          </a:p>
        </p:txBody>
      </p:sp>
      <p:sp>
        <p:nvSpPr>
          <p:cNvPr id="5" name="Text Placeholder 4">
            <a:extLst>
              <a:ext uri="{FF2B5EF4-FFF2-40B4-BE49-F238E27FC236}">
                <a16:creationId xmlns:a16="http://schemas.microsoft.com/office/drawing/2014/main" id="{E23157B4-E3E6-42E3-94F0-D8AFBA85AE33}"/>
              </a:ext>
            </a:extLst>
          </p:cNvPr>
          <p:cNvSpPr>
            <a:spLocks noGrp="1"/>
          </p:cNvSpPr>
          <p:nvPr>
            <p:ph type="body" sz="quarter" idx="11"/>
          </p:nvPr>
        </p:nvSpPr>
        <p:spPr>
          <a:xfrm>
            <a:off x="540000" y="360000"/>
            <a:ext cx="2778613" cy="2786400"/>
          </a:xfrm>
        </p:spPr>
        <p:txBody>
          <a:bodyPr/>
          <a:lstStyle/>
          <a:p>
            <a:r>
              <a:rPr lang="en-US"/>
              <a:t>3</a:t>
            </a:r>
            <a:endParaRPr lang="en-AU"/>
          </a:p>
        </p:txBody>
      </p:sp>
    </p:spTree>
    <p:extLst>
      <p:ext uri="{BB962C8B-B14F-4D97-AF65-F5344CB8AC3E}">
        <p14:creationId xmlns:p14="http://schemas.microsoft.com/office/powerpoint/2010/main" val="158392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9ABC-D537-440E-9F46-6FA9CDC3FB32}"/>
              </a:ext>
            </a:extLst>
          </p:cNvPr>
          <p:cNvSpPr>
            <a:spLocks noGrp="1"/>
          </p:cNvSpPr>
          <p:nvPr>
            <p:ph type="title"/>
          </p:nvPr>
        </p:nvSpPr>
        <p:spPr>
          <a:xfrm>
            <a:off x="540000" y="360000"/>
            <a:ext cx="9531360" cy="1009652"/>
          </a:xfrm>
        </p:spPr>
        <p:txBody>
          <a:bodyPr>
            <a:normAutofit fontScale="90000"/>
          </a:bodyPr>
          <a:lstStyle/>
          <a:p>
            <a:r>
              <a:rPr lang="en-AU" sz="4000"/>
              <a:t>What’s the big picture?</a:t>
            </a:r>
            <a:br>
              <a:rPr lang="en-AU"/>
            </a:br>
            <a:br>
              <a:rPr lang="en-US"/>
            </a:br>
            <a:endParaRPr lang="en-AU"/>
          </a:p>
        </p:txBody>
      </p:sp>
      <p:sp>
        <p:nvSpPr>
          <p:cNvPr id="6" name="Slide Number Placeholder 5">
            <a:extLst>
              <a:ext uri="{FF2B5EF4-FFF2-40B4-BE49-F238E27FC236}">
                <a16:creationId xmlns:a16="http://schemas.microsoft.com/office/drawing/2014/main" id="{B88A5360-583E-4A92-A941-18D6CC70E02F}"/>
              </a:ext>
            </a:extLst>
          </p:cNvPr>
          <p:cNvSpPr>
            <a:spLocks noGrp="1"/>
          </p:cNvSpPr>
          <p:nvPr>
            <p:ph type="sldNum" sz="quarter" idx="12"/>
          </p:nvPr>
        </p:nvSpPr>
        <p:spPr>
          <a:xfrm>
            <a:off x="11317458" y="6443999"/>
            <a:ext cx="490542" cy="180000"/>
          </a:xfrm>
        </p:spPr>
        <p:txBody>
          <a:bodyPr/>
          <a:lstStyle/>
          <a:p>
            <a:fld id="{10A01DC5-1685-4615-8240-15192985C6A2}" type="slidenum">
              <a:rPr lang="en-AU" smtClean="0"/>
              <a:pPr/>
              <a:t>7</a:t>
            </a:fld>
            <a:endParaRPr lang="en-AU"/>
          </a:p>
        </p:txBody>
      </p:sp>
      <p:pic>
        <p:nvPicPr>
          <p:cNvPr id="7" name="Picture 2" descr="Figure 1 shows graph of societal safety threshold for existing dams. Vertical axis is F the probability of failure per dam per year with expected loss of life &gt;N. Horizontal access shows N, number of fatalities due to dam failure.  The graph ">
            <a:extLst>
              <a:ext uri="{FF2B5EF4-FFF2-40B4-BE49-F238E27FC236}">
                <a16:creationId xmlns:a16="http://schemas.microsoft.com/office/drawing/2014/main" id="{CC237C0D-CA72-4F85-8795-286012AD7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92" y="1102660"/>
            <a:ext cx="6829408" cy="57150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A9C59B-832F-47C7-94B6-94CB3E64134F}"/>
              </a:ext>
            </a:extLst>
          </p:cNvPr>
          <p:cNvSpPr txBox="1"/>
          <p:nvPr/>
        </p:nvSpPr>
        <p:spPr>
          <a:xfrm>
            <a:off x="366127" y="2257158"/>
            <a:ext cx="4939553" cy="2554545"/>
          </a:xfrm>
          <a:prstGeom prst="rect">
            <a:avLst/>
          </a:prstGeom>
          <a:noFill/>
        </p:spPr>
        <p:txBody>
          <a:bodyPr wrap="square">
            <a:spAutoFit/>
          </a:bodyPr>
          <a:lstStyle/>
          <a:p>
            <a:pPr marL="342900" indent="-342900">
              <a:buFont typeface="Arial" panose="020B0604020202020204" pitchFamily="34" charset="0"/>
              <a:buChar char="•"/>
            </a:pPr>
            <a:r>
              <a:rPr lang="en-AU" sz="2000" dirty="0"/>
              <a:t>Safe dams in NSW – a better understanding of risk.</a:t>
            </a:r>
          </a:p>
          <a:p>
            <a:endParaRPr lang="en-AU" sz="2000" dirty="0"/>
          </a:p>
          <a:p>
            <a:pPr marL="342900" indent="-342900">
              <a:buFont typeface="Arial" panose="020B0604020202020204" pitchFamily="34" charset="0"/>
              <a:buChar char="•"/>
            </a:pPr>
            <a:r>
              <a:rPr lang="en-AU" sz="2000" dirty="0"/>
              <a:t>To inform a SFAIRP decision by the dam owner…..therefore only need to as much analysis to help owner make decision, i.e. cost effective risk analysis.</a:t>
            </a:r>
          </a:p>
        </p:txBody>
      </p:sp>
      <p:sp>
        <p:nvSpPr>
          <p:cNvPr id="3" name="TextBox 2">
            <a:extLst>
              <a:ext uri="{FF2B5EF4-FFF2-40B4-BE49-F238E27FC236}">
                <a16:creationId xmlns:a16="http://schemas.microsoft.com/office/drawing/2014/main" id="{E4559A1F-B7DB-A142-93EA-6C2D77D6EBEA}"/>
              </a:ext>
            </a:extLst>
          </p:cNvPr>
          <p:cNvSpPr txBox="1"/>
          <p:nvPr/>
        </p:nvSpPr>
        <p:spPr>
          <a:xfrm>
            <a:off x="8125522" y="2717180"/>
            <a:ext cx="108910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600" kern="1200">
                <a:solidFill>
                  <a:schemeClr val="tx1"/>
                </a:solidFill>
                <a:latin typeface="Arial"/>
                <a:ea typeface="+mn-ea"/>
                <a:cs typeface="+mn-cs"/>
              </a:rPr>
              <a:t>?</a:t>
            </a:r>
            <a:endParaRPr lang="en-AU" sz="12600">
              <a:latin typeface="Arial"/>
            </a:endParaRPr>
          </a:p>
        </p:txBody>
      </p:sp>
    </p:spTree>
    <p:extLst>
      <p:ext uri="{BB962C8B-B14F-4D97-AF65-F5344CB8AC3E}">
        <p14:creationId xmlns:p14="http://schemas.microsoft.com/office/powerpoint/2010/main" val="129158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a:solidFill>
                  <a:schemeClr val="bg2"/>
                </a:solidFill>
              </a:rPr>
              <a:t>Risk report review – DSNSW process</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9" name="TextBox 8">
            <a:extLst>
              <a:ext uri="{FF2B5EF4-FFF2-40B4-BE49-F238E27FC236}">
                <a16:creationId xmlns:a16="http://schemas.microsoft.com/office/drawing/2014/main" id="{093156D8-BEE2-4CCA-AEF5-91235B3B6928}"/>
              </a:ext>
            </a:extLst>
          </p:cNvPr>
          <p:cNvSpPr txBox="1"/>
          <p:nvPr/>
        </p:nvSpPr>
        <p:spPr>
          <a:xfrm>
            <a:off x="216927" y="1369652"/>
            <a:ext cx="11195144" cy="2862322"/>
          </a:xfrm>
          <a:prstGeom prst="rect">
            <a:avLst/>
          </a:prstGeom>
          <a:noFill/>
        </p:spPr>
        <p:txBody>
          <a:bodyPr wrap="square">
            <a:spAutoFit/>
          </a:bodyPr>
          <a:lstStyle/>
          <a:p>
            <a:pPr marL="342900" indent="-342900">
              <a:buFont typeface="Arial" panose="020B0604020202020204" pitchFamily="34" charset="0"/>
              <a:buChar char="•"/>
            </a:pPr>
            <a:r>
              <a:rPr lang="en-AU" sz="2000" dirty="0"/>
              <a:t>Owners send risk reports to us at </a:t>
            </a:r>
            <a:r>
              <a:rPr lang="en-AU" sz="2000" dirty="0">
                <a:hlinkClick r:id="rId2"/>
              </a:rPr>
              <a:t>info@damsafety.nsw.gov.au</a:t>
            </a:r>
            <a:r>
              <a:rPr lang="en-AU" sz="2000" dirty="0"/>
              <a:t> (if above ST </a:t>
            </a:r>
            <a:r>
              <a:rPr lang="en-AU" sz="2000" i="1" dirty="0"/>
              <a:t>or if we ask</a:t>
            </a:r>
            <a:r>
              <a:rPr lang="en-AU" sz="2000" dirty="0"/>
              <a:t>)</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Triaged by Operations Team (does it have a competent person declaration by writer and peer reviewer?)</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Engineering team do a high level check for evidence that </a:t>
            </a:r>
            <a:r>
              <a:rPr lang="en-AU" sz="2000" b="1" dirty="0"/>
              <a:t>essential elements</a:t>
            </a:r>
            <a:r>
              <a:rPr lang="en-AU" sz="2000" dirty="0"/>
              <a:t>, i.e., that the </a:t>
            </a:r>
            <a:r>
              <a:rPr lang="en-AU" sz="2000" b="1" dirty="0"/>
              <a:t>‘must’</a:t>
            </a:r>
            <a:r>
              <a:rPr lang="en-AU" sz="2000" dirty="0"/>
              <a:t> statements in the </a:t>
            </a:r>
            <a:r>
              <a:rPr lang="en-AU" sz="2000" b="1" dirty="0"/>
              <a:t>regulation and methodology </a:t>
            </a:r>
            <a:r>
              <a:rPr lang="en-AU" sz="2000" dirty="0"/>
              <a:t>are addressed</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b="1" dirty="0"/>
              <a:t>We will respond to owner within 30 days – hopefully you won’t need to do rework!</a:t>
            </a:r>
          </a:p>
        </p:txBody>
      </p:sp>
    </p:spTree>
    <p:extLst>
      <p:ext uri="{BB962C8B-B14F-4D97-AF65-F5344CB8AC3E}">
        <p14:creationId xmlns:p14="http://schemas.microsoft.com/office/powerpoint/2010/main" val="22300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57A9-684B-4D7B-A3D7-8F3F1F215093}"/>
              </a:ext>
            </a:extLst>
          </p:cNvPr>
          <p:cNvSpPr>
            <a:spLocks noGrp="1"/>
          </p:cNvSpPr>
          <p:nvPr>
            <p:ph type="title"/>
          </p:nvPr>
        </p:nvSpPr>
        <p:spPr/>
        <p:txBody>
          <a:bodyPr/>
          <a:lstStyle/>
          <a:p>
            <a:r>
              <a:rPr lang="en-AU">
                <a:solidFill>
                  <a:schemeClr val="bg2"/>
                </a:solidFill>
              </a:rPr>
              <a:t>What are the relevant regulatory tools?</a:t>
            </a:r>
          </a:p>
        </p:txBody>
      </p:sp>
      <p:sp>
        <p:nvSpPr>
          <p:cNvPr id="4" name="Slide Number Placeholder 3">
            <a:extLst>
              <a:ext uri="{FF2B5EF4-FFF2-40B4-BE49-F238E27FC236}">
                <a16:creationId xmlns:a16="http://schemas.microsoft.com/office/drawing/2014/main" id="{AC461ED3-1220-4ABE-BD08-E36FF385A82D}"/>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9" name="TextBox 8">
            <a:extLst>
              <a:ext uri="{FF2B5EF4-FFF2-40B4-BE49-F238E27FC236}">
                <a16:creationId xmlns:a16="http://schemas.microsoft.com/office/drawing/2014/main" id="{093156D8-BEE2-4CCA-AEF5-91235B3B6928}"/>
              </a:ext>
            </a:extLst>
          </p:cNvPr>
          <p:cNvSpPr txBox="1"/>
          <p:nvPr/>
        </p:nvSpPr>
        <p:spPr>
          <a:xfrm>
            <a:off x="360000" y="1369652"/>
            <a:ext cx="11367142" cy="4001095"/>
          </a:xfrm>
          <a:prstGeom prst="rect">
            <a:avLst/>
          </a:prstGeom>
          <a:noFill/>
        </p:spPr>
        <p:txBody>
          <a:bodyPr wrap="square">
            <a:spAutoFit/>
          </a:bodyPr>
          <a:lstStyle/>
          <a:p>
            <a:pPr marL="0" indent="0">
              <a:buNone/>
            </a:pPr>
            <a:r>
              <a:rPr lang="en-AU" sz="2000" b="1" dirty="0"/>
              <a:t>1. Dams Safety Regulation, 2019</a:t>
            </a:r>
          </a:p>
          <a:p>
            <a:pPr marL="952485" lvl="1" indent="-342900">
              <a:buFont typeface="Arial" panose="020B0604020202020204" pitchFamily="34" charset="0"/>
              <a:buChar char="•"/>
            </a:pPr>
            <a:r>
              <a:rPr lang="en-AU" sz="2000" dirty="0"/>
              <a:t>Clause 14 Risk management framework </a:t>
            </a:r>
          </a:p>
          <a:p>
            <a:pPr marL="952485" lvl="1" indent="-342900">
              <a:buFont typeface="Arial" panose="020B0604020202020204" pitchFamily="34" charset="0"/>
              <a:buChar char="•"/>
            </a:pPr>
            <a:r>
              <a:rPr lang="en-AU" sz="2000" dirty="0"/>
              <a:t>Clause 15 Assessment of societal and individual risk rating.</a:t>
            </a:r>
          </a:p>
          <a:p>
            <a:pPr lvl="1"/>
            <a:endParaRPr lang="en-AU" sz="2000" dirty="0"/>
          </a:p>
          <a:p>
            <a:pPr marL="0" indent="0">
              <a:buNone/>
            </a:pPr>
            <a:r>
              <a:rPr lang="en-AU" sz="2000" b="1" dirty="0"/>
              <a:t>2. Societal and Individual Risk Rating Methodology published in the Government Gazette of NSW No. 133 of 18 March 2022</a:t>
            </a:r>
          </a:p>
          <a:p>
            <a:pPr marL="952485" lvl="1" indent="-342900">
              <a:lnSpc>
                <a:spcPct val="130000"/>
              </a:lnSpc>
              <a:buFont typeface="Arial" panose="020B0604020202020204" pitchFamily="34" charset="0"/>
              <a:buChar char="•"/>
            </a:pPr>
            <a:r>
              <a:rPr lang="en-AU" sz="2000" dirty="0"/>
              <a:t>Check you are using the most recent from website</a:t>
            </a:r>
          </a:p>
          <a:p>
            <a:pPr marL="952485" lvl="1" indent="-342900">
              <a:lnSpc>
                <a:spcPct val="140000"/>
              </a:lnSpc>
              <a:buFont typeface="Arial" panose="020B0604020202020204" pitchFamily="34" charset="0"/>
              <a:buChar char="•"/>
            </a:pPr>
            <a:r>
              <a:rPr lang="en-AU" sz="2000" dirty="0"/>
              <a:t>We look at the “must” requirements in these clauses.</a:t>
            </a:r>
          </a:p>
          <a:p>
            <a:pPr marL="952485" lvl="1" indent="-342900">
              <a:lnSpc>
                <a:spcPct val="140000"/>
              </a:lnSpc>
              <a:buFont typeface="Arial" panose="020B0604020202020204" pitchFamily="34" charset="0"/>
              <a:buChar char="•"/>
            </a:pPr>
            <a:r>
              <a:rPr lang="en-AU" sz="2000" dirty="0"/>
              <a:t>We also look at the “should” and “may” to ensure sound methods are used where judgement is allowed.</a:t>
            </a:r>
          </a:p>
          <a:p>
            <a:pPr marL="342900" indent="-342900">
              <a:buFont typeface="Arial" panose="020B0604020202020204" pitchFamily="34" charset="0"/>
              <a:buChar char="•"/>
            </a:pPr>
            <a:endParaRPr lang="en-AU" sz="2400" b="1" dirty="0"/>
          </a:p>
        </p:txBody>
      </p:sp>
    </p:spTree>
    <p:extLst>
      <p:ext uri="{BB962C8B-B14F-4D97-AF65-F5344CB8AC3E}">
        <p14:creationId xmlns:p14="http://schemas.microsoft.com/office/powerpoint/2010/main" val="410394389"/>
      </p:ext>
    </p:extLst>
  </p:cSld>
  <p:clrMapOvr>
    <a:masterClrMapping/>
  </p:clrMapOvr>
</p:sld>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RC presentation 24 May 2023.potx" id="{DE260EB4-0876-4224-975E-2670C5C2318B}" vid="{B0733736-BAFD-4C4B-BCA8-4D2E3B6854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876f308-a6f6-411a-b5a5-d80cc7e5c4a1">
      <Terms xmlns="http://schemas.microsoft.com/office/infopath/2007/PartnerControls"/>
    </lcf76f155ced4ddcb4097134ff3c332f>
    <TaxCatchAll xmlns="1b94460e-5a43-4be9-950b-6f6c069ed8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0866A4BAE47443B712260CF5D5A93F" ma:contentTypeVersion="17" ma:contentTypeDescription="Create a new document." ma:contentTypeScope="" ma:versionID="bcad76b15ef8a64cacd8b392892f6fb1">
  <xsd:schema xmlns:xsd="http://www.w3.org/2001/XMLSchema" xmlns:xs="http://www.w3.org/2001/XMLSchema" xmlns:p="http://schemas.microsoft.com/office/2006/metadata/properties" xmlns:ns2="5876f308-a6f6-411a-b5a5-d80cc7e5c4a1" xmlns:ns3="1b94460e-5a43-4be9-950b-6f6c069ed8ca" targetNamespace="http://schemas.microsoft.com/office/2006/metadata/properties" ma:root="true" ma:fieldsID="f198f17bf68e9e36a9b83d4e7e606aa9" ns2:_="" ns3:_="">
    <xsd:import namespace="5876f308-a6f6-411a-b5a5-d80cc7e5c4a1"/>
    <xsd:import namespace="1b94460e-5a43-4be9-950b-6f6c069ed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6f308-a6f6-411a-b5a5-d80cc7e5c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44c108-d34f-4c01-85d9-27842d7407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4460e-5a43-4be9-950b-6f6c069ed8c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5ea61d9-d15c-433f-906d-4f58f91a9662}" ma:internalName="TaxCatchAll" ma:showField="CatchAllData" ma:web="1b94460e-5a43-4be9-950b-6f6c069ed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C3C296-2113-44B4-84A7-0453C1AB6B87}">
  <ds:schemaRefs>
    <ds:schemaRef ds:uri="http://schemas.microsoft.com/sharepoint/v3/contenttype/forms"/>
  </ds:schemaRefs>
</ds:datastoreItem>
</file>

<file path=customXml/itemProps2.xml><?xml version="1.0" encoding="utf-8"?>
<ds:datastoreItem xmlns:ds="http://schemas.openxmlformats.org/officeDocument/2006/customXml" ds:itemID="{19305458-4C64-4A99-BD4F-6912C5498980}">
  <ds:schemaRefs>
    <ds:schemaRef ds:uri="1b94460e-5a43-4be9-950b-6f6c069ed8ca"/>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5876f308-a6f6-411a-b5a5-d80cc7e5c4a1"/>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5DFAFE7-F5F6-44BE-924B-DBE7CDEF1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6f308-a6f6-411a-b5a5-d80cc7e5c4a1"/>
    <ds:schemaRef ds:uri="1b94460e-5a43-4be9-950b-6f6c069ed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1170</TotalTime>
  <Words>1792</Words>
  <Application>Microsoft Office PowerPoint</Application>
  <PresentationFormat>Widescreen</PresentationFormat>
  <Paragraphs>200</Paragraphs>
  <Slides>31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Public Sans</vt:lpstr>
      <vt:lpstr>Public Sans ExtraLight</vt:lpstr>
      <vt:lpstr>Public Sans Light</vt:lpstr>
      <vt:lpstr>Public Sans SemiBold</vt:lpstr>
      <vt:lpstr>Symbol</vt:lpstr>
      <vt:lpstr>Times New Roman</vt:lpstr>
      <vt:lpstr>NSWG Corporate</vt:lpstr>
      <vt:lpstr>Dams Safety NSW     Consultants’ forum    Duration 1hr 35m</vt:lpstr>
      <vt:lpstr>PowerPoint Presentation</vt:lpstr>
      <vt:lpstr>Welcome</vt:lpstr>
      <vt:lpstr>Introduction</vt:lpstr>
      <vt:lpstr>Competent persons</vt:lpstr>
      <vt:lpstr>Risk report compliance</vt:lpstr>
      <vt:lpstr>What’s the big picture?  </vt:lpstr>
      <vt:lpstr>Risk report review – DSNSW process</vt:lpstr>
      <vt:lpstr>What are the relevant regulatory tools?</vt:lpstr>
      <vt:lpstr>What about the reports not sent to us?</vt:lpstr>
      <vt:lpstr>Sampling </vt:lpstr>
      <vt:lpstr>Feedback from DSNSW</vt:lpstr>
      <vt:lpstr>Feedback from dam owners</vt:lpstr>
      <vt:lpstr>PowerPoint Presentation</vt:lpstr>
      <vt:lpstr>Help ! </vt:lpstr>
      <vt:lpstr>Clause 14 is powerful</vt:lpstr>
      <vt:lpstr>PowerPoint Presentation</vt:lpstr>
      <vt:lpstr>Uncertainties… Clarity…</vt:lpstr>
      <vt:lpstr>PowerPoint Presentation</vt:lpstr>
      <vt:lpstr>PowerPoint Presentation</vt:lpstr>
      <vt:lpstr>Assumptions… Uncertainties…</vt:lpstr>
      <vt:lpstr>SFAIRP assessment</vt:lpstr>
      <vt:lpstr>Dams Safety Regulation 2019</vt:lpstr>
      <vt:lpstr>Dams Safety Regulation 2019</vt:lpstr>
      <vt:lpstr>Dams Safety Regulation 2019</vt:lpstr>
      <vt:lpstr>Dams Safety Regulation 2019</vt:lpstr>
      <vt:lpstr>Dams Safety Regulation 2019</vt:lpstr>
      <vt:lpstr>Most important consideration</vt:lpstr>
      <vt:lpstr>Dams Safety Regulation 2019</vt:lpstr>
      <vt:lpstr>Dams Safety Regulation 2019</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Linda Bentley</dc:creator>
  <cp:lastModifiedBy>Kristina Resanceff</cp:lastModifiedBy>
  <cp:revision>30</cp:revision>
  <dcterms:created xsi:type="dcterms:W3CDTF">2020-11-04T03:58:19Z</dcterms:created>
  <dcterms:modified xsi:type="dcterms:W3CDTF">2023-09-05T23:46:09Z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0x010100E50866A4BAE47443B712260CF5D5A93F</vt:lpwstr>
  </property>
  <property fmtid="{D5CDD505-2E9C-101B-9397-08002B2CF9AE}" pid="3" name="Order">
    <vt:r8>686300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MediaServiceImageTags">
    <vt:lpwstr/>
  </property>
</Properties>
</file>