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1" r:id="rId5"/>
    <p:sldId id="285" r:id="rId6"/>
    <p:sldId id="286" r:id="rId7"/>
    <p:sldId id="288" r:id="rId8"/>
    <p:sldId id="287" r:id="rId9"/>
    <p:sldId id="289" r:id="rId10"/>
    <p:sldId id="291" r:id="rId11"/>
    <p:sldId id="279" r:id="rId12"/>
    <p:sldId id="281" r:id="rId13"/>
    <p:sldId id="282" r:id="rId14"/>
    <p:sldId id="283" r:id="rId15"/>
    <p:sldId id="290" r:id="rId1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25CA5DD-65D3-41C6-9065-5985F33EEC7B}">
          <p14:sldIdLst>
            <p14:sldId id="261"/>
          </p14:sldIdLst>
        </p14:section>
        <p14:section name="Main Section" id="{36721FBF-9204-4FD9-89B5-227B5D963680}">
          <p14:sldIdLst>
            <p14:sldId id="285"/>
            <p14:sldId id="286"/>
            <p14:sldId id="288"/>
            <p14:sldId id="287"/>
            <p14:sldId id="289"/>
            <p14:sldId id="291"/>
            <p14:sldId id="279"/>
            <p14:sldId id="281"/>
            <p14:sldId id="282"/>
            <p14:sldId id="283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664"/>
    <a:srgbClr val="EBEBEB"/>
    <a:srgbClr val="F3E2E6"/>
    <a:srgbClr val="630019"/>
    <a:srgbClr val="F6ACB6"/>
    <a:srgbClr val="CBEDFD"/>
    <a:srgbClr val="D71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F24D5-351D-445E-8B36-38D6BC240D5C}" v="2" dt="2024-03-25T03:50:13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97" autoAdjust="0"/>
  </p:normalViewPr>
  <p:slideViewPr>
    <p:cSldViewPr snapToGrid="0">
      <p:cViewPr varScale="1">
        <p:scale>
          <a:sx n="42" d="100"/>
          <a:sy n="42" d="100"/>
        </p:scale>
        <p:origin x="723" y="31"/>
      </p:cViewPr>
      <p:guideLst/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77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/>
              <a:t>27/03/2024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27/03/2024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C98E-7D4B-4CA8-BC9C-FFFC7AC26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38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EF45B-2FCA-4C5E-9CA9-4BE216F82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9390F-F7A4-D03E-3238-E693EEDD2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8DE09-3BF1-93A7-4D55-58EFC827D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000">
                <a:solidFill>
                  <a:srgbClr val="1D4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table notes new warning products that reflect the new AWS messaging</a:t>
            </a:r>
          </a:p>
          <a:p>
            <a:pPr eaLnBrk="1" hangingPunct="1">
              <a:spcAft>
                <a:spcPts val="600"/>
              </a:spcAft>
            </a:pPr>
            <a:endParaRPr lang="en-US" altLang="en-US" sz="2000">
              <a:solidFill>
                <a:srgbClr val="1D4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000">
                <a:solidFill>
                  <a:srgbClr val="1D4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“Alert Cancelled” level added to the table to emphasise notification required when an emergency is over, to enable SES to provide updates to downstream communities if required – </a:t>
            </a:r>
            <a:r>
              <a:rPr lang="en-US" altLang="en-US" sz="2000" b="1">
                <a:solidFill>
                  <a:srgbClr val="1D4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messaging was “All Clear”</a:t>
            </a:r>
          </a:p>
          <a:p>
            <a:pPr eaLnBrk="1" hangingPunct="1">
              <a:spcAft>
                <a:spcPts val="600"/>
              </a:spcAft>
            </a:pPr>
            <a:endParaRPr lang="en-US" altLang="en-US" sz="2000">
              <a:solidFill>
                <a:srgbClr val="1D4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000">
                <a:solidFill>
                  <a:srgbClr val="1D47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 added to clarify that warning products will be issued appropriate to the circumstances</a:t>
            </a:r>
          </a:p>
          <a:p>
            <a:pPr eaLnBrk="1" hangingPunct="1">
              <a:spcAft>
                <a:spcPts val="600"/>
              </a:spcAft>
            </a:pPr>
            <a:r>
              <a:rPr lang="en-AU" sz="1800" i="1">
                <a:effectLst/>
                <a:latin typeface="Public Sans Light"/>
                <a:ea typeface="Arial" panose="020B0604020202020204" pitchFamily="34" charset="0"/>
                <a:cs typeface="Times New Roman" panose="02020603050405020304" pitchFamily="18" charset="0"/>
              </a:rPr>
              <a:t>“This is a ‘typical’ NSW SES warning response [product], however the issuance, or not, of any warning product will be dependent on a risk assessment and the response strategy chosen at the time”</a:t>
            </a:r>
            <a:endParaRPr lang="en-US" altLang="en-US" sz="1800" i="1">
              <a:solidFill>
                <a:srgbClr val="1D47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26EA1-3CBF-B458-C70C-0494E66DA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9C98E-7D4B-4CA8-BC9C-FFFC7AC26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87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0000"/>
            <a:ext cx="10741897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284000"/>
            <a:ext cx="27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108985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000" y="4284000"/>
            <a:ext cx="2700000" cy="108985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0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7456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BACDD-EEA1-4D7E-AF09-D231DF0AC4BA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40000"/>
            <a:ext cx="6612000" cy="396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0000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78588" cy="41855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26425"/>
            <a:ext cx="3567113" cy="409575"/>
          </a:xfrm>
        </p:spPr>
        <p:txBody>
          <a:bodyPr anchor="b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Image caption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1800000"/>
            <a:ext cx="5616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2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000" y="1748331"/>
            <a:ext cx="36720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772000"/>
            <a:ext cx="7560000" cy="331489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49600"/>
            <a:ext cx="7560000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9FF34-E700-48B3-9129-EB64DD6F1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1"/>
            <a:ext cx="8532000" cy="2499670"/>
          </a:xfrm>
        </p:spPr>
        <p:txBody>
          <a:bodyPr numCol="3" spcCol="18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B6CEC-BF4E-4B7E-BF6A-CACDC5381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76800"/>
            <a:ext cx="5658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2000"/>
            <a:ext cx="5639998" cy="3314895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7729" y="1749600"/>
            <a:ext cx="2744268" cy="90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89476"/>
            <a:ext cx="565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76800"/>
            <a:ext cx="5976000" cy="47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2520000" cy="1009652"/>
          </a:xfrm>
        </p:spPr>
        <p:txBody>
          <a:bodyPr>
            <a:normAutofit/>
          </a:bodyPr>
          <a:lstStyle>
            <a:lvl1pPr>
              <a:defRPr sz="1600">
                <a:latin typeface="Public Sans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726895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7560000" cy="1009652"/>
          </a:xfrm>
        </p:spPr>
        <p:txBody>
          <a:bodyPr numCol="2" spcCol="180000"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1707E-ED45-4C2A-9328-C747C8E2B09F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7000" y="1611825"/>
            <a:ext cx="8478000" cy="4688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98" y="359999"/>
            <a:ext cx="6964836" cy="2917763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9" y="4403188"/>
            <a:ext cx="5135997" cy="1176813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0" y="5940000"/>
            <a:ext cx="3600000" cy="5580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834" y="5781821"/>
            <a:ext cx="2700000" cy="744977"/>
          </a:xfrm>
        </p:spPr>
        <p:txBody>
          <a:bodyPr anchor="b">
            <a:noAutofit/>
          </a:bodyPr>
          <a:lstStyle>
            <a:lvl1pPr algn="r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3456000" y="388136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E5D367-3ECD-4D95-8593-6E37E7633C61}"/>
              </a:ext>
            </a:extLst>
          </p:cNvPr>
          <p:cNvSpPr/>
          <p:nvPr userDrawn="1"/>
        </p:nvSpPr>
        <p:spPr>
          <a:xfrm>
            <a:off x="0" y="1584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0AEF18-0048-410F-AB0A-6EBF9EE7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2736000" cy="44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CE6DB5-6EC9-4FCA-8E33-1569637E9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345" y="1728788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0EE890-674F-4513-9B6E-9E8A4D4EE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0000" y="4120295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F3C85-5357-43EC-A1C1-36604BBB1AF2}"/>
              </a:ext>
            </a:extLst>
          </p:cNvPr>
          <p:cNvCxnSpPr/>
          <p:nvPr userDrawn="1"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57F61-0899-4B7C-BD2B-3738152A2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0CB6B-A391-4BF9-8C5A-B72CA862E5A9}"/>
              </a:ext>
            </a:extLst>
          </p:cNvPr>
          <p:cNvCxnSpPr/>
          <p:nvPr userDrawn="1"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242911-8827-4F09-B4C0-F5B40262A31E}"/>
              </a:ext>
            </a:extLst>
          </p:cNvPr>
          <p:cNvCxnSpPr/>
          <p:nvPr userDrawn="1"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F3CABFF-021D-4DB0-B816-0E2C407AA3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92327" y="2103123"/>
            <a:ext cx="2520000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F3D2FA77-52F3-471B-A291-EED89A0DE6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38308" y="2103123"/>
            <a:ext cx="3269692" cy="405320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4CE82D-B1F3-42D5-BFC4-5FF9241B02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4345" y="2286788"/>
            <a:ext cx="900000" cy="9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D821410-29F3-4DF7-B1BB-8609C9096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2000" y="4678295"/>
            <a:ext cx="900000" cy="9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7997327-1253-41DB-B0DD-0A414715E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7236" y="1728788"/>
            <a:ext cx="2520000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A7A3DE4-B76A-4DA3-9340-FFAA6B8830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8459" y="1728788"/>
            <a:ext cx="3303177" cy="374332"/>
          </a:xfrm>
        </p:spPr>
        <p:txBody>
          <a:bodyPr/>
          <a:lstStyle>
            <a:lvl1pPr>
              <a:defRPr sz="1200">
                <a:latin typeface="Public Sans SemiBold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3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53136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8000"/>
            <a:ext cx="4679995" cy="22216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4093697"/>
            <a:ext cx="4679994" cy="1948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53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9" y="6173999"/>
            <a:ext cx="4703999" cy="18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Figure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59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72000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8928000" y="3330000"/>
            <a:ext cx="0" cy="29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54163"/>
            <a:ext cx="7560000" cy="39385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15425" y="3330000"/>
            <a:ext cx="2716213" cy="21627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627688"/>
            <a:ext cx="7560000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3533" y="5627688"/>
            <a:ext cx="2716213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A3F1C1-3AA5-49E1-9481-3B7111F8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276FF-A829-4228-B12D-1EEE42C2AB11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0" y="3924000"/>
            <a:ext cx="2338228" cy="10629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 SemiBold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926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0" y="3960000"/>
            <a:ext cx="1892926" cy="11768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 SemiBold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 dirty="0"/>
              <a:t>Descriptor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330000"/>
            <a:ext cx="12192001" cy="3528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A6961-24E6-4839-AA27-A340B1809347}"/>
              </a:ext>
            </a:extLst>
          </p:cNvPr>
          <p:cNvSpPr/>
          <p:nvPr userDrawn="1"/>
        </p:nvSpPr>
        <p:spPr>
          <a:xfrm>
            <a:off x="-1" y="0"/>
            <a:ext cx="12192001" cy="156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1566000"/>
            <a:ext cx="12192001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8925" y="4071600"/>
            <a:ext cx="2778613" cy="27864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4614E832-4BCC-4853-BB8C-E93D74BE5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104000"/>
            <a:ext cx="10242886" cy="100960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52000"/>
            <a:ext cx="10242886" cy="52371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 SemiBold" pitchFamily="2" charset="0"/>
              </a:defRPr>
            </a:lvl1pPr>
          </a:lstStyle>
          <a:p>
            <a:r>
              <a:rPr lang="en-US"/>
              <a:t>Descriptor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0000"/>
            <a:ext cx="2778613" cy="27864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2"/>
                </a:solidFill>
                <a:latin typeface="Public Sans ExtraLight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FCFB7-2251-4DE7-B878-A07B57992F00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SW Government logo">
            <a:extLst>
              <a:ext uri="{FF2B5EF4-FFF2-40B4-BE49-F238E27FC236}">
                <a16:creationId xmlns:a16="http://schemas.microsoft.com/office/drawing/2014/main" id="{27C4C535-7E4B-4B48-BCD8-F680CCDFE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/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800001"/>
            <a:ext cx="11447462" cy="4409998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620000"/>
            <a:ext cx="11447462" cy="450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C65C-44E2-4933-BFBB-90BBEEAAAC45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11448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 SemiBold" pitchFamily="2" charset="0"/>
              </a:defRPr>
            </a:lvl1pPr>
          </a:lstStyle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58" y="651600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</a:extLst>
          </p:cNvPr>
          <p:cNvSpPr txBox="1"/>
          <p:nvPr userDrawn="1"/>
        </p:nvSpPr>
        <p:spPr>
          <a:xfrm>
            <a:off x="-2622931" y="14626"/>
            <a:ext cx="254496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8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62" r:id="rId9"/>
    <p:sldLayoutId id="2147483672" r:id="rId10"/>
    <p:sldLayoutId id="2147483677" r:id="rId11"/>
    <p:sldLayoutId id="2147483678" r:id="rId12"/>
    <p:sldLayoutId id="2147483664" r:id="rId13"/>
    <p:sldLayoutId id="2147483684" r:id="rId14"/>
    <p:sldLayoutId id="2147483679" r:id="rId15"/>
    <p:sldLayoutId id="2147483687" r:id="rId16"/>
    <p:sldLayoutId id="2147483680" r:id="rId17"/>
    <p:sldLayoutId id="2147483681" r:id="rId18"/>
    <p:sldLayoutId id="2147483682" r:id="rId19"/>
    <p:sldLayoutId id="2147483683" r:id="rId20"/>
    <p:sldLayoutId id="2147483685" r:id="rId21"/>
    <p:sldLayoutId id="2147483686" r:id="rId22"/>
    <p:sldLayoutId id="2147483665" r:id="rId23"/>
    <p:sldLayoutId id="2147483666" r:id="rId24"/>
    <p:sldLayoutId id="2147483667" r:id="rId2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Public Sans SemiBold" pitchFamily="2" charset="0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amsafety.nsw.gov.au" TargetMode="External"/><Relationship Id="rId2" Type="http://schemas.openxmlformats.org/officeDocument/2006/relationships/hyperlink" Target="mailto:nswses.communityplanning@ses.nsw.gov.au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66C0CE-5149-4272-B098-4336C71D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8" y="1485425"/>
            <a:ext cx="6964836" cy="2917763"/>
          </a:xfrm>
        </p:spPr>
        <p:txBody>
          <a:bodyPr/>
          <a:lstStyle/>
          <a:p>
            <a:r>
              <a:rPr lang="en-AU" dirty="0"/>
              <a:t>Emergency plans and the NSW SES: New requirements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05D3D-BC2C-4397-8263-41EAA05A9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8" y="3814781"/>
            <a:ext cx="5135997" cy="1176813"/>
          </a:xfrm>
        </p:spPr>
        <p:txBody>
          <a:bodyPr/>
          <a:lstStyle/>
          <a:p>
            <a:r>
              <a:rPr lang="en-AU" dirty="0"/>
              <a:t>Online Forum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1CCA3B-A8A6-4A95-B503-94DF05711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8" y="5372574"/>
            <a:ext cx="6814002" cy="744977"/>
          </a:xfrm>
        </p:spPr>
        <p:txBody>
          <a:bodyPr/>
          <a:lstStyle/>
          <a:p>
            <a:r>
              <a:rPr lang="en-AU" dirty="0"/>
              <a:t>Jason Porter, Peter Boyd (Dams Safety NSW)</a:t>
            </a:r>
          </a:p>
          <a:p>
            <a:r>
              <a:rPr lang="en-AU" dirty="0"/>
              <a:t>Sam Cantwell, Craig Ronan (NSW SES)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44B33C-5717-4F17-9FB6-DE4C16359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4834" y="5781821"/>
            <a:ext cx="2700000" cy="744977"/>
          </a:xfrm>
        </p:spPr>
        <p:txBody>
          <a:bodyPr/>
          <a:lstStyle/>
          <a:p>
            <a:r>
              <a:rPr lang="en-AU" dirty="0"/>
              <a:t>20 March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07E72-7F5A-B420-88FD-8C7D4FEF624C}"/>
              </a:ext>
            </a:extLst>
          </p:cNvPr>
          <p:cNvSpPr txBox="1"/>
          <p:nvPr userDrawn="1"/>
        </p:nvSpPr>
        <p:spPr>
          <a:xfrm>
            <a:off x="3527550" y="295149"/>
            <a:ext cx="7201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1"/>
                </a:solidFill>
              </a:rPr>
              <a:t>Department of Climate Change, Energy, the Environment and Water (DCCEEW)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NSW State Emergency Service (NSW SES)</a:t>
            </a:r>
            <a:endParaRPr lang="en-US" sz="1400" b="1" i="0" dirty="0">
              <a:solidFill>
                <a:schemeClr val="bg1"/>
              </a:solidFill>
            </a:endParaRPr>
          </a:p>
          <a:p>
            <a:endParaRPr lang="en-US" sz="1400" b="1" i="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35441-0EE9-9399-A56B-7D057EC3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" y="0"/>
            <a:ext cx="306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B5E7-D154-404C-BF78-5EF8056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9" y="257373"/>
            <a:ext cx="9720000" cy="1009652"/>
          </a:xfrm>
        </p:spPr>
        <p:txBody>
          <a:bodyPr/>
          <a:lstStyle/>
          <a:p>
            <a:r>
              <a:rPr lang="en-US" dirty="0"/>
              <a:t>NSW SES Dam Summary sheet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8C33-94C0-42C0-827F-2DE0EE93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E7795-F2B3-09BC-217D-E3E1C5E7E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810468"/>
            <a:ext cx="8325908" cy="58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B5E7-D154-404C-BF78-5EF8056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90" y="328059"/>
            <a:ext cx="9720000" cy="1009652"/>
          </a:xfrm>
        </p:spPr>
        <p:txBody>
          <a:bodyPr/>
          <a:lstStyle/>
          <a:p>
            <a:r>
              <a:rPr lang="en-US" dirty="0"/>
              <a:t>NSW SES Dam Summary sheet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8C33-94C0-42C0-827F-2DE0EE93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CE02A-D3F7-5644-D843-D868AD52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29" y="1337711"/>
            <a:ext cx="8938961" cy="37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B5E7-D154-404C-BF78-5EF8056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8" y="385935"/>
            <a:ext cx="9720000" cy="1009652"/>
          </a:xfrm>
        </p:spPr>
        <p:txBody>
          <a:bodyPr/>
          <a:lstStyle/>
          <a:p>
            <a:r>
              <a:rPr lang="en-US" dirty="0"/>
              <a:t>Questions?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8C33-94C0-42C0-827F-2DE0EE93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1A300-17C4-2761-EC4F-FEBF02BA71E4}"/>
              </a:ext>
            </a:extLst>
          </p:cNvPr>
          <p:cNvSpPr txBox="1"/>
          <p:nvPr/>
        </p:nvSpPr>
        <p:spPr>
          <a:xfrm>
            <a:off x="466878" y="2945219"/>
            <a:ext cx="80091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For all enquiries to NSW SES, please contact </a:t>
            </a:r>
            <a:r>
              <a:rPr lang="en-US" sz="2400" dirty="0">
                <a:cs typeface="Arial" panose="020B0604020202020204" pitchFamily="34" charset="0"/>
                <a:hlinkClick r:id="rId2"/>
              </a:rPr>
              <a:t>nswses.communityplanning@ses.nsw.gov.au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US" sz="2400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For all enquires to Dams Safety NSW, please contact</a:t>
            </a:r>
          </a:p>
          <a:p>
            <a:r>
              <a:rPr lang="en-US" sz="2400" dirty="0">
                <a:cs typeface="Arial" panose="020B0604020202020204" pitchFamily="34" charset="0"/>
                <a:hlinkClick r:id="rId3"/>
              </a:rPr>
              <a:t>info@damsafety.nsw.gov.au</a:t>
            </a:r>
            <a:r>
              <a:rPr lang="en-US" sz="2400" dirty="0">
                <a:cs typeface="Arial" panose="020B0604020202020204" pitchFamily="34" charset="0"/>
              </a:rPr>
              <a:t> or visit our website</a:t>
            </a:r>
          </a:p>
          <a:p>
            <a:r>
              <a:rPr lang="en-US" sz="2400" dirty="0">
                <a:cs typeface="Arial" panose="020B0604020202020204" pitchFamily="34" charset="0"/>
              </a:rPr>
              <a:t>https://www.damsafety.nsw.gov.au </a:t>
            </a:r>
            <a:endParaRPr lang="en-AU" sz="2400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FCB92-D9E4-BC85-6C05-4DC1818B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86" y="2985641"/>
            <a:ext cx="1838325" cy="79057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578C5F3-29D5-BA7F-08F5-F2C323CED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86" y="4284047"/>
            <a:ext cx="2813050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AF18-C209-9C16-B9D4-306A0616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rgbClr val="F28500"/>
                </a:solidFill>
                <a:ea typeface="ＭＳ Ｐゴシック"/>
              </a:rPr>
              <a:t>The Australian Warning System</a:t>
            </a:r>
            <a:endParaRPr lang="en-AU" sz="36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4B8FF8B-592B-C538-7FEC-9A371F7A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There are three levels of warning within the Australian Warning System (AWS):</a:t>
            </a:r>
            <a:endParaRPr kumimoji="0" lang="en-AU" altLang="en-US" sz="2400" b="0" i="0" u="none" strike="noStrike" cap="none" normalizeH="0" baseline="0">
              <a:ln>
                <a:noFill/>
              </a:ln>
              <a:solidFill>
                <a:srgbClr val="004985"/>
              </a:solidFill>
              <a:effectLst/>
            </a:endParaRPr>
          </a:p>
          <a:p>
            <a:pPr marL="1371600" lvl="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00000"/>
              <a:buNone/>
            </a:pPr>
            <a:endParaRPr kumimoji="0" lang="en-AU" altLang="en-US" sz="2400" b="1" i="0" u="none" strike="noStrike" cap="none" normalizeH="0" baseline="0">
              <a:ln>
                <a:noFill/>
              </a:ln>
              <a:solidFill>
                <a:srgbClr val="004985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00000"/>
              <a:buNone/>
            </a:pPr>
            <a:r>
              <a:rPr kumimoji="0" lang="en-AU" altLang="en-US" sz="2400" b="1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Advice</a:t>
            </a: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- there is a heightened level of threat. Stay up to date as the situation changes.</a:t>
            </a:r>
            <a:b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AU" altLang="en-US" sz="2400" b="0" i="0" u="none" strike="noStrike" cap="none" normalizeH="0" baseline="0">
              <a:ln>
                <a:noFill/>
              </a:ln>
              <a:solidFill>
                <a:srgbClr val="004985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00000"/>
              <a:buNone/>
            </a:pPr>
            <a:r>
              <a:rPr kumimoji="0" lang="en-AU" altLang="en-US" sz="2400" b="1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Watch and Act </a:t>
            </a: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conditions are changing and you need to start taking action now to protect you and your family.</a:t>
            </a:r>
            <a:b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AU" altLang="en-US" sz="2400" b="0" i="0" u="none" strike="noStrike" cap="none" normalizeH="0" baseline="0">
              <a:ln>
                <a:noFill/>
              </a:ln>
              <a:solidFill>
                <a:srgbClr val="004985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3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79646"/>
              </a:buClr>
              <a:buSzPct val="100000"/>
              <a:buNone/>
            </a:pPr>
            <a:r>
              <a:rPr kumimoji="0" lang="en-AU" altLang="en-US" sz="2400" b="1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Emergency Warning </a:t>
            </a: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rgbClr val="004985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the highest level of warning. You may be in danger and need to take action immediately.</a:t>
            </a:r>
          </a:p>
        </p:txBody>
      </p:sp>
      <p:pic>
        <p:nvPicPr>
          <p:cNvPr id="2058" name="Picture 1073741837" descr="Image">
            <a:extLst>
              <a:ext uri="{FF2B5EF4-FFF2-40B4-BE49-F238E27FC236}">
                <a16:creationId xmlns:a16="http://schemas.microsoft.com/office/drawing/2014/main" id="{33519BCB-6853-4ECF-49DD-56A38C01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" y="2272829"/>
            <a:ext cx="76902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57" name="Picture 1073741838" descr="Image">
            <a:extLst>
              <a:ext uri="{FF2B5EF4-FFF2-40B4-BE49-F238E27FC236}">
                <a16:creationId xmlns:a16="http://schemas.microsoft.com/office/drawing/2014/main" id="{67CD3903-ABA3-3E6F-F09B-7E736527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" y="3466312"/>
            <a:ext cx="76595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56" name="Picture 1073741839" descr="Image">
            <a:extLst>
              <a:ext uri="{FF2B5EF4-FFF2-40B4-BE49-F238E27FC236}">
                <a16:creationId xmlns:a16="http://schemas.microsoft.com/office/drawing/2014/main" id="{CEE168F2-B15A-FF07-3EC9-48CD62234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7" y="4537799"/>
            <a:ext cx="76595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7244D95C-696D-981F-AF6B-7A301A505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" y="1536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27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66CD4-8A8F-E1E6-1E64-B7BD005ED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/>
          <a:stretch/>
        </p:blipFill>
        <p:spPr>
          <a:xfrm>
            <a:off x="284085" y="375805"/>
            <a:ext cx="9559138" cy="51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5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1800-EE4D-5E49-DF7A-65C7F5BC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>
                <a:solidFill>
                  <a:srgbClr val="F28500"/>
                </a:solidFill>
                <a:ea typeface="ＭＳ Ｐゴシック"/>
              </a:rPr>
              <a:t>Three core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57B0-721F-1B05-0A8F-98D7FE1B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5479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AU" sz="1800" ker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 kern="0">
              <a:latin typeface="Calibri" panose="020F0502020204030204" pitchFamily="34" charset="0"/>
            </a:endParaRPr>
          </a:p>
          <a:p>
            <a:endParaRPr lang="en-AU"/>
          </a:p>
        </p:txBody>
      </p:sp>
      <p:pic>
        <p:nvPicPr>
          <p:cNvPr id="4" name="Picture 3" descr="A green rectangle with white letters&#10;&#10;Description automatically generated">
            <a:extLst>
              <a:ext uri="{FF2B5EF4-FFF2-40B4-BE49-F238E27FC236}">
                <a16:creationId xmlns:a16="http://schemas.microsoft.com/office/drawing/2014/main" id="{2CC8155E-50A1-687A-2538-254A8EF0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8" y="1995920"/>
            <a:ext cx="3205596" cy="760269"/>
          </a:xfrm>
          <a:prstGeom prst="rect">
            <a:avLst/>
          </a:prstGeom>
        </p:spPr>
      </p:pic>
      <p:pic>
        <p:nvPicPr>
          <p:cNvPr id="7" name="Picture 6" descr="A purple sign with white text&#10;&#10;Description automatically generated">
            <a:extLst>
              <a:ext uri="{FF2B5EF4-FFF2-40B4-BE49-F238E27FC236}">
                <a16:creationId xmlns:a16="http://schemas.microsoft.com/office/drawing/2014/main" id="{2E75EFD4-ED69-A45E-63E5-BA38CD2B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966" y="1995920"/>
            <a:ext cx="3233305" cy="760269"/>
          </a:xfrm>
          <a:prstGeom prst="rect">
            <a:avLst/>
          </a:prstGeom>
        </p:spPr>
      </p:pic>
      <p:pic>
        <p:nvPicPr>
          <p:cNvPr id="8" name="Picture 7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AFEBAC80-8CED-7C6A-6CD8-E92ABC3A8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01" y="1995920"/>
            <a:ext cx="3496542" cy="774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7DCDDA-A4D5-5477-4CF0-4D37FCD7350C}"/>
              </a:ext>
            </a:extLst>
          </p:cNvPr>
          <p:cNvSpPr txBox="1"/>
          <p:nvPr/>
        </p:nvSpPr>
        <p:spPr>
          <a:xfrm>
            <a:off x="3659687" y="2041742"/>
            <a:ext cx="5302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800" b="1">
                <a:latin typeface="Aller"/>
                <a:ea typeface="+mn-ea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25A238-23C4-484D-378C-23431EDE8A88}"/>
              </a:ext>
            </a:extLst>
          </p:cNvPr>
          <p:cNvSpPr txBox="1"/>
          <p:nvPr/>
        </p:nvSpPr>
        <p:spPr>
          <a:xfrm>
            <a:off x="7386180" y="2041742"/>
            <a:ext cx="6764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800">
                <a:latin typeface="Aller"/>
                <a:ea typeface="+mn-ea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5CEB2-E0CC-033E-9AFB-A34CE76280F3}"/>
              </a:ext>
            </a:extLst>
          </p:cNvPr>
          <p:cNvSpPr txBox="1"/>
          <p:nvPr/>
        </p:nvSpPr>
        <p:spPr>
          <a:xfrm>
            <a:off x="514063" y="2770043"/>
            <a:ext cx="297493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ller Light"/>
              </a:rPr>
              <a:t>The type of hazard impacting the community and the location (</a:t>
            </a:r>
            <a:r>
              <a:rPr lang="en-AU" sz="2000" b="0" i="0" kern="1200" spc="0" baseline="0" err="1">
                <a:solidFill>
                  <a:srgbClr val="000000"/>
                </a:solidFill>
                <a:latin typeface="Arial"/>
                <a:ea typeface="Aller Light"/>
                <a:cs typeface="Aller Light"/>
              </a:rPr>
              <a:t>eg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ller Light"/>
              </a:rPr>
              <a:t> 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ller Light"/>
              </a:rPr>
              <a:t>Boorowa 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ller Light"/>
              </a:rPr>
              <a:t>flooding).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D6001-5424-460C-C393-A17396944729}"/>
              </a:ext>
            </a:extLst>
          </p:cNvPr>
          <p:cNvSpPr txBox="1"/>
          <p:nvPr/>
        </p:nvSpPr>
        <p:spPr>
          <a:xfrm>
            <a:off x="4229966" y="2770043"/>
            <a:ext cx="323588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An action statement/s to guide protective action by 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the community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, evolving as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 the 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warning levels increase in severity. 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(</a:t>
            </a:r>
            <a:r>
              <a:rPr lang="en-AU" sz="2000" b="0" i="0" kern="1200" spc="0" baseline="0" err="1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eg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 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‘prepare to evacuate’).</a:t>
            </a:r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31566B-B62C-9BE8-07AF-DC2112110D24}"/>
              </a:ext>
            </a:extLst>
          </p:cNvPr>
          <p:cNvSpPr txBox="1"/>
          <p:nvPr/>
        </p:nvSpPr>
        <p:spPr>
          <a:xfrm>
            <a:off x="8206827" y="2751983"/>
            <a:ext cx="297493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The 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maturity 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of 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the natural 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hazard 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event and whether/what specific actions are required of </a:t>
            </a:r>
            <a:r>
              <a:rPr lang="en-AU" sz="2000" b="0" i="0" kern="1200" spc="0" baseline="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the community</a:t>
            </a:r>
            <a:r>
              <a:rPr lang="en-AU" sz="2000">
                <a:solidFill>
                  <a:srgbClr val="000000"/>
                </a:solidFill>
                <a:latin typeface="Arial"/>
                <a:ea typeface="Aller Light"/>
                <a:cs typeface="Arial"/>
              </a:rPr>
              <a:t>.</a:t>
            </a:r>
            <a:endParaRPr lang="en-US" sz="2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65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triangle with a house in it&#10;&#10;Description automatically generated">
            <a:extLst>
              <a:ext uri="{FF2B5EF4-FFF2-40B4-BE49-F238E27FC236}">
                <a16:creationId xmlns:a16="http://schemas.microsoft.com/office/drawing/2014/main" id="{6D7F73D9-04F4-48B8-BF2D-FC4DC8F1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50" y="1436006"/>
            <a:ext cx="2289113" cy="2160000"/>
          </a:xfrm>
          <a:prstGeom prst="rect">
            <a:avLst/>
          </a:prstGeom>
        </p:spPr>
      </p:pic>
      <p:pic>
        <p:nvPicPr>
          <p:cNvPr id="3" name="Picture 2" descr="A house in a triangle&#10;&#10;Description automatically generated">
            <a:extLst>
              <a:ext uri="{FF2B5EF4-FFF2-40B4-BE49-F238E27FC236}">
                <a16:creationId xmlns:a16="http://schemas.microsoft.com/office/drawing/2014/main" id="{4FF304F5-C95E-9A30-6B9B-F786E5B1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55" y="1400420"/>
            <a:ext cx="2273890" cy="2160000"/>
          </a:xfrm>
          <a:prstGeom prst="rect">
            <a:avLst/>
          </a:prstGeom>
        </p:spPr>
      </p:pic>
      <p:pic>
        <p:nvPicPr>
          <p:cNvPr id="4" name="Picture 3" descr="A red triangle with a white house on it&#10;&#10;Description automatically generated">
            <a:extLst>
              <a:ext uri="{FF2B5EF4-FFF2-40B4-BE49-F238E27FC236}">
                <a16:creationId xmlns:a16="http://schemas.microsoft.com/office/drawing/2014/main" id="{7C30E81A-7F03-48C9-33F0-2025EAE1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9893" y="1436006"/>
            <a:ext cx="2281377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D74C2-AC5B-A864-077F-D68CF4B4B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08"/>
          <a:stretch/>
        </p:blipFill>
        <p:spPr>
          <a:xfrm>
            <a:off x="447856" y="3704057"/>
            <a:ext cx="3771900" cy="1262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4DABF-8A1D-BED3-A5B8-4649EF4BF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383" b="37270"/>
          <a:stretch/>
        </p:blipFill>
        <p:spPr>
          <a:xfrm>
            <a:off x="3990975" y="3619756"/>
            <a:ext cx="4210050" cy="774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F6D725-4A49-194D-EE06-799129E86E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9520"/>
          <a:stretch/>
        </p:blipFill>
        <p:spPr>
          <a:xfrm>
            <a:off x="7762875" y="3608198"/>
            <a:ext cx="4210050" cy="774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4F7BE-AB82-7792-A040-CBF1ED872F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521"/>
          <a:stretch/>
        </p:blipFill>
        <p:spPr>
          <a:xfrm>
            <a:off x="7762875" y="4394744"/>
            <a:ext cx="4210050" cy="7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8A6DE-3504-B7CD-42E2-D3F64F9FB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4029F9-59E6-E789-FCEB-3BF1CA87BEBD}"/>
              </a:ext>
            </a:extLst>
          </p:cNvPr>
          <p:cNvSpPr/>
          <p:nvPr/>
        </p:nvSpPr>
        <p:spPr>
          <a:xfrm>
            <a:off x="9831011" y="160220"/>
            <a:ext cx="2173919" cy="105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A25E2-6A8B-AFBD-9733-20C70179C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410" y="665664"/>
            <a:ext cx="9523918" cy="5002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9EC34A-431A-C753-FFB0-F638DB50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37" y="94164"/>
            <a:ext cx="9042400" cy="9044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28500"/>
                </a:solidFill>
                <a:latin typeface="Depot Bold" panose="02000803040000020004"/>
                <a:cs typeface="Arial" panose="020B0604020202020204" pitchFamily="34" charset="0"/>
              </a:rPr>
              <a:t>Alert triggers</a:t>
            </a:r>
            <a:endParaRPr lang="en-AU" sz="3600" dirty="0">
              <a:latin typeface="Depot Bold" panose="020008030400000200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00B9A-BFDD-5830-7EC6-40468D9FD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1"/>
          <a:stretch/>
        </p:blipFill>
        <p:spPr>
          <a:xfrm>
            <a:off x="68179" y="5587956"/>
            <a:ext cx="12055641" cy="8187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084D29-9254-8683-03D1-798E69B3277F}"/>
              </a:ext>
            </a:extLst>
          </p:cNvPr>
          <p:cNvSpPr txBox="1">
            <a:spLocks/>
          </p:cNvSpPr>
          <p:nvPr/>
        </p:nvSpPr>
        <p:spPr bwMode="auto">
          <a:xfrm>
            <a:off x="585537" y="1119124"/>
            <a:ext cx="1447799" cy="3007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/>
                <a:ea typeface="ＭＳ Ｐゴシック" panose="020B0600070205080204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sz="2400" b="0" i="0" dirty="0">
                <a:solidFill>
                  <a:srgbClr val="F28500"/>
                </a:solidFill>
                <a:effectLst/>
                <a:latin typeface="Depot Bold" panose="02000803040000020004"/>
                <a:cs typeface="Arial" panose="020B0604020202020204" pitchFamily="34" charset="0"/>
              </a:rPr>
              <a:t>UPDATED</a:t>
            </a:r>
          </a:p>
          <a:p>
            <a:endParaRPr lang="pt-BR" sz="2400" b="0" i="0" dirty="0">
              <a:solidFill>
                <a:srgbClr val="F28500"/>
              </a:solidFill>
              <a:effectLst/>
              <a:latin typeface="Depot Bold" panose="02000803040000020004"/>
              <a:cs typeface="Arial" panose="020B0604020202020204" pitchFamily="34" charset="0"/>
            </a:endParaRPr>
          </a:p>
          <a:p>
            <a:r>
              <a:rPr lang="pt-BR" sz="2400" b="0" i="0" dirty="0">
                <a:solidFill>
                  <a:srgbClr val="F28500"/>
                </a:solidFill>
                <a:effectLst/>
                <a:latin typeface="Depot Bold" panose="02000803040000020004"/>
                <a:cs typeface="Arial" panose="020B0604020202020204" pitchFamily="34" charset="0"/>
              </a:rPr>
              <a:t>Typical dam failure alert protocols</a:t>
            </a:r>
            <a:endParaRPr lang="en-AU" sz="2400" b="0" dirty="0">
              <a:solidFill>
                <a:srgbClr val="F28500"/>
              </a:solidFill>
              <a:latin typeface="Depot Bold" panose="020008030400000200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7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936894-A7E3-14C0-D844-B1951129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69B3D-ACDE-39A8-5771-45831F44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098DA59-9A81-E1BC-7873-CBD435CE503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0BED6-5BFE-98FE-5C3C-743C77EE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69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2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B5E7-D154-404C-BF78-5EF8056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301"/>
            <a:ext cx="9720000" cy="1009652"/>
          </a:xfrm>
        </p:spPr>
        <p:txBody>
          <a:bodyPr/>
          <a:lstStyle/>
          <a:p>
            <a:r>
              <a:rPr lang="en-US" dirty="0"/>
              <a:t>NSW SES Dam Summary sheet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8C33-94C0-42C0-827F-2DE0EE93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289B5-6D04-5EFE-87F6-F70798F92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677614"/>
            <a:ext cx="5299120" cy="3745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8B13F-4D80-6845-1860-A6054714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29" y="677614"/>
            <a:ext cx="5328991" cy="3745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0AA696-3CFC-043C-6320-B6103D12C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629" y="4509856"/>
            <a:ext cx="5310033" cy="22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B5E7-D154-404C-BF78-5EF80562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7" y="208872"/>
            <a:ext cx="9720000" cy="1009652"/>
          </a:xfrm>
        </p:spPr>
        <p:txBody>
          <a:bodyPr/>
          <a:lstStyle/>
          <a:p>
            <a:r>
              <a:rPr lang="en-US" dirty="0"/>
              <a:t>NSW SES Dam Summary sheet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28C33-94C0-42C0-827F-2DE0EE93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4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0E5A0-89FE-94B3-42E0-9D09808C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938384"/>
            <a:ext cx="8105013" cy="572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1891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 Corporate">
      <a:dk1>
        <a:srgbClr val="22272B"/>
      </a:dk1>
      <a:lt1>
        <a:srgbClr val="FFFFFF"/>
      </a:lt1>
      <a:dk2>
        <a:srgbClr val="D7153A"/>
      </a:dk2>
      <a:lt2>
        <a:srgbClr val="002664"/>
      </a:lt2>
      <a:accent1>
        <a:srgbClr val="002664"/>
      </a:accent1>
      <a:accent2>
        <a:srgbClr val="CBEDFD"/>
      </a:accent2>
      <a:accent3>
        <a:srgbClr val="146CFD"/>
      </a:accent3>
      <a:accent4>
        <a:srgbClr val="8CE0FF"/>
      </a:accent4>
      <a:accent5>
        <a:srgbClr val="495054"/>
      </a:accent5>
      <a:accent6>
        <a:srgbClr val="FFB8C1"/>
      </a:accent6>
      <a:hlink>
        <a:srgbClr val="22272B"/>
      </a:hlink>
      <a:folHlink>
        <a:srgbClr val="22272B"/>
      </a:folHlink>
    </a:clrScheme>
    <a:fontScheme name="NSW Governmen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CEEW PowerPoint Internal_v2" id="{AAEAB46D-90EB-D044-882A-6DD4881BB686}" vid="{3A7D8DD8-C7D6-DE46-915B-9879CCB3E2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5876f308-a6f6-411a-b5a5-d80cc7e5c4a1">
      <Terms xmlns="http://schemas.microsoft.com/office/infopath/2007/PartnerControls"/>
    </lcf76f155ced4ddcb4097134ff3c332f>
    <TaxCatchAll xmlns="1b94460e-5a43-4be9-950b-6f6c069ed8ca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866A4BAE47443B712260CF5D5A93F" ma:contentTypeVersion="20" ma:contentTypeDescription="Create a new document." ma:contentTypeScope="" ma:versionID="cba134c729227f459776395f5514fdfa">
  <xsd:schema xmlns:xsd="http://www.w3.org/2001/XMLSchema" xmlns:xs="http://www.w3.org/2001/XMLSchema" xmlns:p="http://schemas.microsoft.com/office/2006/metadata/properties" xmlns:ns1="http://schemas.microsoft.com/sharepoint/v3" xmlns:ns2="5876f308-a6f6-411a-b5a5-d80cc7e5c4a1" xmlns:ns3="1b94460e-5a43-4be9-950b-6f6c069ed8ca" targetNamespace="http://schemas.microsoft.com/office/2006/metadata/properties" ma:root="true" ma:fieldsID="74e9c6d64a3da93fe95b108f9a59fb6c" ns1:_="" ns2:_="" ns3:_="">
    <xsd:import namespace="http://schemas.microsoft.com/sharepoint/v3"/>
    <xsd:import namespace="5876f308-a6f6-411a-b5a5-d80cc7e5c4a1"/>
    <xsd:import namespace="1b94460e-5a43-4be9-950b-6f6c069ed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f308-a6f6-411a-b5a5-d80cc7e5c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44c108-d34f-4c01-85d9-27842d7407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4460e-5a43-4be9-950b-6f6c069ed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ea61d9-d15c-433f-906d-4f58f91a9662}" ma:internalName="TaxCatchAll" ma:showField="CatchAllData" ma:web="1b94460e-5a43-4be9-950b-6f6c069ed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305458-4C64-4A99-BD4F-6912C5498980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5876f308-a6f6-411a-b5a5-d80cc7e5c4a1"/>
    <ds:schemaRef ds:uri="http://schemas.microsoft.com/office/2006/documentManagement/types"/>
    <ds:schemaRef ds:uri="1b94460e-5a43-4be9-950b-6f6c069ed8ca"/>
    <ds:schemaRef ds:uri="http://purl.org/dc/dcmitype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5162AD-F8B1-4C9A-80D6-DB45861385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76f308-a6f6-411a-b5a5-d80cc7e5c4a1"/>
    <ds:schemaRef ds:uri="1b94460e-5a43-4be9-950b-6f6c069ed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C3C296-2113-44B4-84A7-0453C1AB6B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DCCEEW PowerPoint Internal_v2</Template>
  <TotalTime>65</TotalTime>
  <Words>402</Words>
  <Application>Microsoft Office PowerPoint</Application>
  <PresentationFormat>Widescreen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Aller</vt:lpstr>
      <vt:lpstr>Arial</vt:lpstr>
      <vt:lpstr>Calibri</vt:lpstr>
      <vt:lpstr>Depot Bold</vt:lpstr>
      <vt:lpstr>Public Sans</vt:lpstr>
      <vt:lpstr>Public Sans ExtraLight</vt:lpstr>
      <vt:lpstr>Public Sans Light</vt:lpstr>
      <vt:lpstr>Public Sans SemiBold</vt:lpstr>
      <vt:lpstr>Times New Roman</vt:lpstr>
      <vt:lpstr>NSWG Corporate</vt:lpstr>
      <vt:lpstr>Emergency plans and the NSW SES: New requirements </vt:lpstr>
      <vt:lpstr>The Australian Warning System</vt:lpstr>
      <vt:lpstr>PowerPoint Presentation</vt:lpstr>
      <vt:lpstr>Three core components</vt:lpstr>
      <vt:lpstr>PowerPoint Presentation</vt:lpstr>
      <vt:lpstr>Alert triggers</vt:lpstr>
      <vt:lpstr>PowerPoint Presentation</vt:lpstr>
      <vt:lpstr>NSW SES Dam Summary sheet</vt:lpstr>
      <vt:lpstr>NSW SES Dam Summary sheet</vt:lpstr>
      <vt:lpstr>NSW SES Dam Summary sheet</vt:lpstr>
      <vt:lpstr>NSW SES Dam Summary sheet</vt:lpstr>
      <vt:lpstr>Questions?</vt:lpstr>
    </vt:vector>
  </TitlesOfParts>
  <Manager/>
  <Company>Department of Planning, Industry, and Environment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subject/>
  <dc:creator>Claire Hendley</dc:creator>
  <cp:keywords/>
  <dc:description/>
  <cp:lastModifiedBy>Kristina Resanceff</cp:lastModifiedBy>
  <cp:revision>5</cp:revision>
  <dcterms:created xsi:type="dcterms:W3CDTF">2024-01-30T00:22:12Z</dcterms:created>
  <dcterms:modified xsi:type="dcterms:W3CDTF">2024-03-27T00:06:25Z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0x010100E50866A4BAE47443B712260CF5D5A93F</vt:lpwstr>
  </property>
  <property fmtid="{D5CDD505-2E9C-101B-9397-08002B2CF9AE}" pid="3" name="Order">
    <vt:r8>686300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